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"Responsible AI Intelligence-Driven Testing Strategy and Approach",
  "section": "Testing Strategy &amp; Approach",
  "layout": "overview",
  "stages": [
    "Process Automation",
    "Test Automation",
    "CI Pipeline",
    "Consolidated Test Results",
    "Continuous Deployment (CD)",
    "RTM",
    "Documentation"
  ],
  "intro": "AI-driven testing strategy and approach for CAIR IV and V, with agentic AI tools for feature and scenario generation.",
  "stageDetails": [
    "Create validated manual test cases / scenarios",
    "Convert manual scenarios into executable automated tests",
    "Execute automated scenarios through quality gates",
    "Consolidate results and compare releases",
    "Prepare environment and deploy validated build",
    "Trace requirements, tests and defects",
    "Retain standards and project knowledge"
  ]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"What Is Process Automation and Why?",
  "section": "Process Automation · Why It Matters",
  "layout": "purpose",
  "definition": "Generate classified features and manual test scenarios from requirements or build artifacts, ready for validation and automation.",
  "panels": [
    {
      "title": "What we automate",
      "icon": "cpu",
      "items": [
        "Extract functional information from supplied artifacts",
        "Agent 1: generate classified .md feature files",
        "Agent 2: generate .feature scenarios for every feature",
        "Validate before downstream test automation"
      ]
    },
    {
      "title": "Outcomes",
      "icon": "layers",
      "items": [
        "UI · REST API · Database · Integration features",
        "Unit · REST API · UI · DB · Performance scenarios",
        "Synthetic SRS when no concrete SRS is available",
        "Validated inputs for suites, reporting and RTM"
      ]
    },
    {
      "title": "Intended advantages",
      "icon": "chart",
      "items": [
        "Reduce repetitive manual extraction and drafting",
        "Apply consistent feature and scenario classifications",
        "Reuse knowledge when a revised build arrives",
        "Expose LLM differences before human review",
        "Retain links between requirements, features and tests"
      ]
    }
  ],
  "approaches": [
    "Top-to-bottom: SRS → classified features → test scenarios",
    "Bottom-to-top: source code + DB schema → features / scenarios → synthetic SRS"
  ],
  "closing": "Delivered through an agentic AI framework: two purpose-built agents supported by shared RAG context."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"Agentic AI Framework — Two Agents, Shared RAG",
  "section": "Process Automation · Framework Introduction",
  "layout": "framework",
  "definition": "Shared project knowledge supports feature generation, scenario generation and validated reuse.",
  "flow": [
    "SRS or build artifacts",
    "Shared RAG context",
    "Two AI agents",
    "Validated scenarios"
  ],
  "panels": [
    {
      "title": "Shared RAG knowledge",
      "icon": "database",
      "items": [
        "Source code, DB schemas and SRS",
        "Generated features, scenarios and results",
        "Retrieve context for both agents"
      ]
    },
    {
      "title": "Agent 1 · Feature Generator",
      "icon": "code",
      "items": [
        "Extract and classify project features",
        "UI · REST API · Database · Integration",
        "Write classified .md feature files"
      ]
    },
    {
      "title": "Agent 2 · Scenario Generator",
      "icon": "layers",
      "items": [
        "Read every classified feature",
        "Generate layered manual test scenarios",
        "Write .feature scenario files"
      ]
    }
  ],
  "closing": "Parallel LLM outputs are reconciled, then manually and stakeholder validated before downstream automation."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"RAG — Shared, Reusable Project Knowledge",
  "section": "Process Automation · Knowledge Storage &amp; Retrieval",
  "layout": "rag",
  "inputs": [
    "Front-end source code",
    "Back-end source code",
    "DB schemas",
    "SRS, when available"
  ],
  "repository": [
    "Original artifacts + generated outputs",
    "Store .md features and .feature scenarios",
    "Link artifacts to their source and build version",
    "Retain execution results and passed / failed test status"
  ],
  "indexing": [
    "Prepare text + source references",
    "Chunk + embed + index for retrieval",
    "Retrieve relevant context for both agents"
  ],
  "feedback": [
    "Generated .md feature files",
    "Generated .feature scenario files",
    "Synthetic SRS, when derived",
    "Execution results + source / test links"
  ],
  "closing": "Versioned artifacts, generated scenarios and execution evidence return to RAG for retrieval and validated reuse."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"RAG Advantages — Retrieve, Reuse &amp; Extend",
  "section": "RAG · Reusable Knowledge",
  "layout": "benefits",
  "panels": [
    {
      "title": "Relevant evidence",
      "icon": "database",
      "items": [
        "Retrieve front-end / back-end sources, DB schemas and SRS",
        "Find features and scenarios with source references",
        "Retrieve passed / failed test results by build and release"
      ]
    },
    {
      "title": "Create from context",
      "icon": "cpu",
      "items": [
        "Draft new scenarios for selected features",
        "Derive user stories and workflows from stored evidence",
        "Review and validate generated outputs before reuse"
      ]
    },
    {
      "title": "Connected change context",
      "icon": "link",
      "items": [
        "Compare source, features and tests across versions",
        "Reuse context when a revised build arrives",
        "Trace failures and changes back to source files"
      ]
    }
  ],
  "flow": [
    "Versioned RAG context",
    "Retrieve evidence",
    "Generate / update scenarios",
    "Validate + return to RAG"
  ],
  "closing": "Intended advantages: less repeated discovery, reusable evidence and clearer traceability; no measured gains claimed."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"Two AI Agents — Features to Classified Scenarios",
  "section": "Process Automation · Agentic AI Tools Being Created",
  "layout": "agents",
  "input": "SRS or revised build artifacts + relevant RAG context",
  "panels": [
    {
      "title": "Agent 1 · Feature Generator",
      "icon": "code",
      "items": [
        "Extract and classify features",
        "UI layer · REST API layer",
        "Database layer · Integration layer",
        "Output: one .md file per feature"
      ]
    },
    {
      "title": "Agent 2 · Scenario Generator",
      "icon": "layers",
      "items": [
        "Read every generated .md feature",
        "Generate test cases for each feature",
        "Unit · REST API · UI · DB · Performance",
        "Output: .feature files in respective folders"
      ]
    }
  ],
  "handoff": "Classified .md features",
  "feedback": "Both agents write generated .md features and .feature scenarios back to RAG.",
  "closing": "Revised build → updated context → classified features → per-feature scenarios → validation"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"Triangulation — Reconcile, Then Validate",
  "section": "Process Automation · AI / RAG / Double LLM",
  "layout": "triangulation",
  "vertices": [
    "AI agents",
    "RAG context",
    "Double LLM"
  ],
  "models": [
    "Nematronics (551B parameters)",
    "Ornat (397B parameters)"
  ],
  "reconciliation": [
    "Run both LLMs in parallel against shared context",
    "Consolidate outputs · compare differences / delta",
    "Reconcile information into features and scenarios"
  ],
  "validation": [
    "Manual validation",
    "Stakeholder validation",
    "Validated features + layered scenarios"
  ],
  "confidence": "Confidence Assessment / Confidence % — [to be assessed]",
  "closing": "AI + RAG context validation and double-LLM delta validation precede manual and stakeholder validation."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"Top-to-Bottom Approach",
  "section": "Process Automation · SRS-led Generation",
  "flow": [
    "SRS",
    "Feature Generator",
    "Classified .md per feature",
    "Scenario Generator",
    ".feature per feature / layer"
  ],
  "panels": [
    {
      "title": "Feature Classification",
      "icon": "code",
      "items": [
        "Classify features: UI · REST API · Database · Integration",
        "Generate one .md feature file for each classified feature"
      ]
    },
    {
      "title": "Scenario Classification",
      "icon": "layers",
      "items": [
        "Read each .md feature file and generate its test scenarios",
        "Unit · REST API · UI · DB · Performance scenarios",
        "Store .feature files in the respective layer folders"
      ]
    }
  ],
  "architecture": [
    "Nematronics 551B + Ornat 397B (parallel)",
    "Consolidation + reconciliation",
    "Manual validation",
    "Stakeholder validation"
  ],
  "validation": [
    "AI + RAG context validation",
    "Double-LLM reconciliation / delta validation",
    "Manual validation",
    "Stakeholder validation"
  ],
  "confidence": "Confidence Assessment / Confidence % — [to be assessed]",
  "layout": "top-down",
  "definition": "Start with the SRS; generate classified feature files, then layered scenarios for every feature.",
  "sharedContext": "Shared RAG layer: SRS, sources, features and scenarios provide context to both agents and both LLMs."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"Process Automation — Bottom-to-Top Approach (Reverse Engineering)",
  "section": "Process Automation · Reverse Engineering",
  "flow": [
    "Front-end + back-end + DB schema",
    "Shared RAG context",
    "Feature Generator",
    "Classified .md per feature",
    "Scenario Generator",
    "Layered .feature per feature",
    "Parallel LLM reconciliation",
    "Manual + stakeholder validation",
    "Synthetic SRS"
  ],
  "panels": [
    {
      "title": "Feature Generator",
      "icon": "code",
      "items": [
        "Read front-end / back-end source and DB schema",
        "Classify UI · REST API · Database · Integration",
        "Generate one .md file for each feature"
      ]
    },
    {
      "title": "Scenario Generator",
      "icon": "layers",
      "items": [
        "Read each classified .md feature file",
        "Generate Unit · REST API · UI · DB · Performance scenarios for every feature",
        "Store .feature files in respective layer folders"
      ]
    },
    {
      "title": "RAG + Agentic AI / Double LLM",
      "icon": "cpu",
      "items": [
        "Shared RAG supports both agents and LLMs",
        "Nematronics 551B + Ornat 397B run in parallel",
        "Consolidate outputs, compare deltas and reconcile"
      ]
    }
  ],
  "validation": [
    "AI + RAG context validation",
    "Double-LLM reconciliation / delta validation",
    "Manual validation",
    "Stakeholder validation"
  ],
  "closing": "Validated Features + Layered Scenarios → Synthetic SRS",
  "confidence": "Confidence Assessment / Confidence % — [to be assessed]",
  "rationale": "No concrete SRS available → derive a synthetic SRS using bottom-to-top reverse engineering.",
  "layout": "bottom-up"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"Test Automation — From Scenarios to Executable Automation",
  "section": "Test Automation",
  "flow": [
    "Validated Manual Scenarios / .feature Scenarios",
    "Smoke Suite",
    "Regression Suite",
    "Regression High",
    "Regression Low"
  ],
  "panels": [
    {
      "title": "Unit Test Layer",
      "icon": "code",
      "items": [
        "Tool/framework selected according to technology stack",
        "Java · Python · C#"
      ]
    },
    {
      "title": "REST API Test Layer",
      "icon": "network",
      "items": [
        "Functional + integration coverage",
        "Positive, negative and edge cases",
        "REST Assured"
      ]
    },
    {
      "title": "UI Test Layer",
      "icon": "monitor",
      "items": [
        "Functional + integration coverage",
        "Positive, negative and edge cases",
        "Playwright, or appropriate tool based on architecture"
      ]
    },
    {
      "title": "Database Test Layer",
      "icon": "database",
      "items": [
        "Functional + integration coverage",
        "ETL validation tool",
        "Own ETL tool will be created for DB validations"
      ]
    },
    {
      "title": "Performance Test Layer",
      "icon": "activity",
      "items": [
        "Load · Stress · Recovery · Durability · Endurance",
        "Front-end / back-end, according to scenarios",
        "JMeter · K6 · Locust"
      ]
    }
  ],
  "closing": "Manual test cases → executable smoke / regression suites → CI execution",
  "layout": "test-automation",
  "coverage": [
    "Unit testing",
    "Functional &amp; integration testing",
    "Non-functional testing"
  ]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"Test Automation — Quick Smoke Checks &amp; Faster Regression",
  "section": "Test Automation · Intended Advantages",
  "layout": "benefits",
  "panels": [
    {
      "title": "Quick smoke checks",
      "icon": "activity",
      "items": [
        "Run reusable smoke checks on each revised build",
        "Catch critical failures before wider regression",
        "Report failed checks promptly for correction"
      ]
    },
    {
      "title": "Faster regression cycles",
      "icon": "check",
      "items": [
        "Repeat high / low regression suites across cycles",
        "Reduce repeated manual execution with reusable suites",
        "Rerun affected suites after fixes with traceable evidence"
      ]
    },
    {
      "title": "Generation to execution",
      "icon": "flow",
      "items": [
        "Process automation creates validated manual cases",
        "Automate cases and retain reusable executable suites",
        "Keep suites in CI for consistent repeat execution"
      ]
    }
  ],
  "flow": [
    "New build / test cycle",
    "Quick smoke checks",
    "High / low regression",
    "Failure feedback + targeted rerun"
  ],
  "closing": "Expected speed and effort benefits depend on coverage, environment and suite runtime; no timings or percentages are asserted."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"CI Pipeline — V-Model Testing &amp; Quality Gates",
  "section": "Continuous Integration",
  "triggers": [
    "On Commit",
    "Manual Trigger",
    "Nightly Build"
  ],
  "flow": [
    "Static Code Analysis",
    "Unit Testing",
    "Integration Testing",
    "System Testing"
  ],
  "panels": [
    {
      "title": "PASS → Continue to next layer",
      "icon": "check",
      "tone": "success",
      "items": [
        "Continue to next layer"
      ]
    },
    {
      "title": "FAIL → Exit Code",
      "icon": "stop",
      "tone": "failure",
      "items": [
        "Identify Failure Stage",
        "Stop Progression / Stop Promotion to Next Layer"
      ]
    }
  ],
  "layout": "ci",
  "integration": "Integration testing: verify interactions with other modules",
  "systemFunctional": [
    "REST API testing",
    "UI testing",
    "Database testing"
  ],
  "systemPerformance": [
    "Load",
    "Stress",
    "Recovery",
    "Durability",
    "Endurance"
  ],
  "outputs": [
    "Execution Results Folder",
    "Consolidated HTML Report"
  ]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"CI Pipeline — Advantages &amp; Controlled Feedback",
  "section": "Continuous Integration · Intended Advantages",
  "layout": "benefits",
  "panels": [
    {
      "title": "Repeatable execution",
      "icon": "branch",
      "items": [
        "Commit, manual and nightly triggers run defined gates",
        "Static code analysis → unit → integration → system",
        "Use consistent suite selection and result capture",
        "Check static code analysis against SonarQube security guidelines"
      ]
    },
    {
      "title": "Controlled progression",
      "icon": "check",
      "items": [
        "Pass: continue to the next quality gate",
        "Fail: identify the stage and stop promotion",
        "Report failures for correction and verification",
        "Required security baseline: meet or exceed IMSAS security guidelines"
      ]
    },
    {
      "title": "Release evidence",
      "icon": "chart",
      "items": [
        "Retain results by build, release and test cycle",
        "Feed results into comparison reports",
        "Return results and traceable test evidence to RAG"
      ]
    }
  ],
  "flow": [
    "Trigger",
    "Execute quality gates",
    "Capture + report results",
    "Correct / rerun or promote"
  ],
  "closing": "Security criteria require verification against SonarQube and IMSAS guidelines; compliance is not asserted."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"Consolidated Test Results — One View, Complete Traceability",
  "section": "Execution &amp; Reporting",
  "flow": [
    "CI Test Execution",
    "Release-tagged Results Folder",
    "Consolidated HTML Report",
    "Layer-wise Reports"
  ],
  "layers": [
    "Static Code Analysis report",
    "Unit",
    "REST API",
    "UI",
    "Database",
    "Performance"
  ],
  "columns": [
    "Module Name",
    "Feature Name",
    ".md Feature File",
    "Unit Test Files Generated",
    "Number of Unit Test Files",
    "REST API Result",
    "UI Result",
    "DB Result",
    "Performance Result"
  ],
  "values": [
    "[module]",
    "[feature]",
    "[file.md]",
    "[files]",
    "[count]",
    "[status]",
    "[status]",
    "[status]",
    "[status]"
  ],
  "drilldown": [
    "Module",
    "Feature",
    "Test",
    "Result",
    "Error",
    "File",
    "Line of Code"
  ],
  "closing": "Release-tagged results → module / feature / test drill-down → error, source file and line",
  "layout": "results",
  "releaseContext": "Capture Release 1 / Release 2 / Release 3 with build, cycle and test identifiers."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"Release Comparison — Results, Changes &amp; Delta",
  "section": "Consolidated Results · Release 1 / 2 / 3",
  "layout": "comparison",
  "releases": [
    "Release 1",
    "Release 2",
    "Release 3"
  ],
  "columns": [
    "Comparison evidence",
    "Release 1",
    "Release 2",
    "Release 3"
  ],
  "rows": [
    [
      "Build / cycle",
      "[build / cycle]",
      "[build / cycle]",
      "[build / cycle]"
    ],
    [
      "Passed / failed / skipped",
      "[results]",
      "[results]",
      "[results]"
    ],
    [
      "Features / tests / source files",
      "[versioned links]",
      "[versioned links]",
      "[versioned links]"
    ]
  ],
  "panels": [
    {
      "title": "Release 2 delta vs Release 1",
      "icon": "chart",
      "items": [
        "Identify added, modified and removed features / tests",
        "Show changed pass / fail outcomes and newly failing tests",
        "Link changes to source files, defects and execution evidence"
      ]
    },
    {
      "title": "Release 3 + RAG feedback",
      "icon": "database",
      "items": [
        "Compare R3 with R2 using the same release-linked evidence",
        "Retain reports, outcomes and source references in RAG",
        "Retrieve context to create or update scenarios, then validate"
      ]
    }
  ],
  "closing": "Report design only: bracketed fields require actual release data; no execution outcomes are invented."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"Continuous Deployment — Automated Environment Preparation &amp; Deployment",
  "section": "Continuous Deployment",
  "flow": [
    "Validated Build / Executable",
    "Deployment Trigger",
    "Manual Approval OR Automatic Approval",
    "Environment Preparation",
    "Dependency / Runtime Readiness",
    "Deploy JAR + Dependencies",
    "Environment Ready",
    "Execute CI Test Flow"
  ],
  "example": [
    "Java Build",
    "Required Java/Runtime Readiness",
    "Required Plugins/Dependencies",
    "JAR Deployment",
    "Environment Ready"
  ],
  "after": [
    "Static Code Analysis",
    "Unit Testing",
    "Integration Testing",
    "System Testing"
  ],
  "layout": "cd",
  "systemNote": "System testing: functional REST API / UI / DB + non-functional performance (load, stress, recovery, durability, endurance)."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"RTM — Bidirectional Requirement-to-Test Traceability",
  "section": "RTM · End-to-End Traceability",
  "forward": [
    "SRS",
    "Features",
    "Scenarios",
    "Test Suites",
    "Execution",
    "Defects/Bugs"
  ],
  "backward": [
    "Bug",
    "Scenario",
    "Feature",
    "SRS"
  ],
  "reverse": [
    "Source Code + DB Schema",
    "Features",
    "Scenarios",
    "Test Suites",
    "Execution",
    "Defects/Bugs"
  ],
  "reverseBackward": [
    "Bug",
    "Scenario",
    "Feature",
    "Synthetic SRS"
  ],
  "platform": "IBM ELM",
  "tracking": [
    "Project-Level Tracking",
    "Task-Level Tracking"
  ],
  "closing": "Bidirectional links connect requirements, generated scenarios, execution evidence and defects.",
  "layout": "rtm",
  "evidence": [
    "Automatically add every generated scenario to RTM, linked to its requirement and feature.",
    "Automatically add execution results to RTM, linked to the scenario, suite, build and defects."
  ]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"Documentation — Standardized Knowledge Repository",
  "section": "Documentation &amp; Governance",
  "standards": [
    "ISO Standards",
    "IEEE Standards",
    "DGSD"
  ],
  "topics": [
    "Feature Generator",
    "Scenario Generator",
    "Process Automation",
    "Test Automation",
    "CI Pipeline Setup",
    "CD / Deployment Process",
    "Testing Results / Reporting",
    "RTM / Traceability"
  ],
  "flow": [
    "Standards &amp; Project Knowledge",
    "Structured Documentation",
    "Validation Repository",
    "Reusable Project Knowledge"
  ],
  "closing": "The complete strategy combines process automation, AI-assisted scenario generation, test automation, execution reporting, CI/CD, bidirectional traceability, and standardized documentation into one controlled lifecycle.",
  "layout": "documentation"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CAIR — IV and V Project
Current slide content:
{
  "title": "Conclusion &amp; Thank You",
  "section": "One Controlled Lifecycle",
  "flow": [
    "SRS or Source Code",
    "Process Automation",
    "Manual Scenarios",
    "Test Automation",
    "CI Execution",
    "Consolidated Results",
    "CD",
    "RTM",
    "Documentation"
  ],
  "panels": [
    {
      "title": "Validated AI-assisted generation",
      "icon": "cpu",
      "items": [
        "RAG context · Double-LLM reconciliation",
        "Manual validation · Stakeholder validation"
      ]
    },
    {
      "title": "Automation &amp; quality gates",
      "icon": "check",
      "items": [
        "Static code analysis · Unit · Integration · System",
        "Functional REST API / UI / DB · Non-functional performance",
        "CI execution → consolidated results → CD"
      ]
    },
    {
      "title": "Traceability &amp; knowledge",
      "icon": "link",
      "items": [
        "Bidirectional RTM · IBM ELM",
        "ISO Standards · IEEE Standards · DGSD"
      ]
    }
  ],
  "closing": "One connected strategy: process automation, testing, reporting, CI/CD, traceability and standardized documentation.",
  "thanks": "Thank you",
  "project": "CAIR · IV and V Project",
  "layout": "conclusion"
}
Visual style based on DivaAI Studio. PowerPoint preserves editable diagrams, font families and colors; its export does not reproduce browser blur/scale animations.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image" Target="../media/image-1-11.png"/><Relationship Id="rId12" Type="http://schemas.openxmlformats.org/officeDocument/2006/relationships/image" Target="../media/image-1-12.png"/><Relationship Id="rId13" Type="http://schemas.openxmlformats.org/officeDocument/2006/relationships/image" Target="../media/image-1-13.png"/><Relationship Id="rId14" Type="http://schemas.openxmlformats.org/officeDocument/2006/relationships/image" Target="../media/image-1-14.png"/><Relationship Id="rId15" Type="http://schemas.openxmlformats.org/officeDocument/2006/relationships/image" Target="../media/image-1-15.pn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slideLayout" Target="../slideLayouts/slideLayout1.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slideLayout" Target="../slideLayouts/slideLayout1.xml"/><Relationship Id="rId1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image" Target="../media/image-4-13.png"/><Relationship Id="rId14" Type="http://schemas.openxmlformats.org/officeDocument/2006/relationships/image" Target="../media/image-4-14.png"/><Relationship Id="rId15" Type="http://schemas.openxmlformats.org/officeDocument/2006/relationships/image" Target="../media/image-4-15.png"/><Relationship Id="rId16" Type="http://schemas.openxmlformats.org/officeDocument/2006/relationships/image" Target="../media/image-4-16.png"/><Relationship Id="rId17" Type="http://schemas.openxmlformats.org/officeDocument/2006/relationships/image" Target="../media/image-4-17.png"/><Relationship Id="rId18" Type="http://schemas.openxmlformats.org/officeDocument/2006/relationships/slideLayout" Target="../slideLayouts/slideLayout1.xml"/><Relationship Id="rId1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image" Target="../media/image-5-14.png"/><Relationship Id="rId15" Type="http://schemas.openxmlformats.org/officeDocument/2006/relationships/image" Target="../media/image-5-15.png"/><Relationship Id="rId16" Type="http://schemas.openxmlformats.org/officeDocument/2006/relationships/slideLayout" Target="../slideLayouts/slideLayout1.xml"/><Relationship Id="rId1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image" Target="../media/image-7-14.png"/><Relationship Id="rId15" Type="http://schemas.openxmlformats.org/officeDocument/2006/relationships/image" Target="../media/image-7-15.png"/><Relationship Id="rId16" Type="http://schemas.openxmlformats.org/officeDocument/2006/relationships/image" Target="../media/image-7-16.png"/><Relationship Id="rId17" Type="http://schemas.openxmlformats.org/officeDocument/2006/relationships/image" Target="../media/image-7-17.png"/><Relationship Id="rId18" Type="http://schemas.openxmlformats.org/officeDocument/2006/relationships/image" Target="../media/image-7-18.png"/><Relationship Id="rId19" Type="http://schemas.openxmlformats.org/officeDocument/2006/relationships/image" Target="../media/image-7-19.png"/><Relationship Id="rId20" Type="http://schemas.openxmlformats.org/officeDocument/2006/relationships/slideLayout" Target="../slideLayouts/slideLayout1.xml"/><Relationship Id="rId2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2.png"/><Relationship Id="rId13" Type="http://schemas.openxmlformats.org/officeDocument/2006/relationships/image" Target="../media/image-8-13.png"/><Relationship Id="rId14" Type="http://schemas.openxmlformats.org/officeDocument/2006/relationships/image" Target="../media/image-8-14.png"/><Relationship Id="rId15" Type="http://schemas.openxmlformats.org/officeDocument/2006/relationships/image" Target="../media/image-8-15.png"/><Relationship Id="rId16" Type="http://schemas.openxmlformats.org/officeDocument/2006/relationships/image" Target="../media/image-8-16.png"/><Relationship Id="rId17" Type="http://schemas.openxmlformats.org/officeDocument/2006/relationships/image" Target="../media/image-8-17.png"/><Relationship Id="rId18" Type="http://schemas.openxmlformats.org/officeDocument/2006/relationships/image" Target="../media/image-8-18.png"/><Relationship Id="rId19" Type="http://schemas.openxmlformats.org/officeDocument/2006/relationships/image" Target="../media/image-8-19.png"/><Relationship Id="rId20" Type="http://schemas.openxmlformats.org/officeDocument/2006/relationships/image" Target="../media/image-8-20.png"/><Relationship Id="rId21" Type="http://schemas.openxmlformats.org/officeDocument/2006/relationships/image" Target="../media/image-8-21.png"/><Relationship Id="rId22" Type="http://schemas.openxmlformats.org/officeDocument/2006/relationships/image" Target="../media/image-8-22.png"/><Relationship Id="rId23" Type="http://schemas.openxmlformats.org/officeDocument/2006/relationships/image" Target="../media/image-8-23.png"/><Relationship Id="rId24" Type="http://schemas.openxmlformats.org/officeDocument/2006/relationships/image" Target="../media/image-8-24.png"/><Relationship Id="rId25" Type="http://schemas.openxmlformats.org/officeDocument/2006/relationships/image" Target="../media/image-8-25.png"/><Relationship Id="rId26" Type="http://schemas.openxmlformats.org/officeDocument/2006/relationships/slideLayout" Target="../slideLayouts/slideLayout1.xml"/><Relationship Id="rId2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image" Target="../media/image-9-15.png"/><Relationship Id="rId16" Type="http://schemas.openxmlformats.org/officeDocument/2006/relationships/image" Target="../media/image-9-16.png"/><Relationship Id="rId17" Type="http://schemas.openxmlformats.org/officeDocument/2006/relationships/image" Target="../media/image-9-17.png"/><Relationship Id="rId18" Type="http://schemas.openxmlformats.org/officeDocument/2006/relationships/image" Target="../media/image-9-18.png"/><Relationship Id="rId19" Type="http://schemas.openxmlformats.org/officeDocument/2006/relationships/image" Target="../media/image-9-19.png"/><Relationship Id="rId20" Type="http://schemas.openxmlformats.org/officeDocument/2006/relationships/image" Target="../media/image-9-20.png"/><Relationship Id="rId21" Type="http://schemas.openxmlformats.org/officeDocument/2006/relationships/slideLayout" Target="../slideLayouts/slideLayout1.xml"/><Relationship Id="rId2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13.png"/><Relationship Id="rId14" Type="http://schemas.openxmlformats.org/officeDocument/2006/relationships/image" Target="../media/image-10-14.png"/><Relationship Id="rId15" Type="http://schemas.openxmlformats.org/officeDocument/2006/relationships/image" Target="../media/image-10-15.png"/><Relationship Id="rId16" Type="http://schemas.openxmlformats.org/officeDocument/2006/relationships/image" Target="../media/image-10-16.png"/><Relationship Id="rId17" Type="http://schemas.openxmlformats.org/officeDocument/2006/relationships/image" Target="../media/image-10-17.png"/><Relationship Id="rId18" Type="http://schemas.openxmlformats.org/officeDocument/2006/relationships/image" Target="../media/image-10-18.png"/><Relationship Id="rId19" Type="http://schemas.openxmlformats.org/officeDocument/2006/relationships/image" Target="../media/image-10-19.png"/><Relationship Id="rId20" Type="http://schemas.openxmlformats.org/officeDocument/2006/relationships/image" Target="../media/image-10-20.png"/><Relationship Id="rId21" Type="http://schemas.openxmlformats.org/officeDocument/2006/relationships/image" Target="../media/image-10-21.png"/><Relationship Id="rId22" Type="http://schemas.openxmlformats.org/officeDocument/2006/relationships/image" Target="../media/image-10-22.png"/><Relationship Id="rId23" Type="http://schemas.openxmlformats.org/officeDocument/2006/relationships/slideLayout" Target="../slideLayouts/slideLayout1.xml"/><Relationship Id="rId2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slideLayout" Target="../slideLayouts/slideLayout1.xml"/><Relationship Id="rId1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slideLayout" Target="../slideLayouts/slideLayout1.xml"/><Relationship Id="rId1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png"/><Relationship Id="rId15" Type="http://schemas.openxmlformats.org/officeDocument/2006/relationships/image" Target="../media/image-13-15.png"/><Relationship Id="rId16" Type="http://schemas.openxmlformats.org/officeDocument/2006/relationships/slideLayout" Target="../slideLayouts/slideLayout1.xml"/><Relationship Id="rId1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slideLayout" Target="../slideLayouts/slideLayout1.xml"/><Relationship Id="rId2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image" Target="../media/image-16-14.png"/><Relationship Id="rId15" Type="http://schemas.openxmlformats.org/officeDocument/2006/relationships/image" Target="../media/image-16-15.png"/><Relationship Id="rId16" Type="http://schemas.openxmlformats.org/officeDocument/2006/relationships/image" Target="../media/image-16-16.png"/><Relationship Id="rId17" Type="http://schemas.openxmlformats.org/officeDocument/2006/relationships/image" Target="../media/image-16-17.png"/><Relationship Id="rId18" Type="http://schemas.openxmlformats.org/officeDocument/2006/relationships/image" Target="../media/image-16-18.png"/><Relationship Id="rId19" Type="http://schemas.openxmlformats.org/officeDocument/2006/relationships/image" Target="../media/image-16-19.png"/><Relationship Id="rId20" Type="http://schemas.openxmlformats.org/officeDocument/2006/relationships/image" Target="../media/image-16-20.png"/><Relationship Id="rId21" Type="http://schemas.openxmlformats.org/officeDocument/2006/relationships/image" Target="../media/image-16-21.png"/><Relationship Id="rId22" Type="http://schemas.openxmlformats.org/officeDocument/2006/relationships/image" Target="../media/image-16-22.png"/><Relationship Id="rId23" Type="http://schemas.openxmlformats.org/officeDocument/2006/relationships/image" Target="../media/image-16-23.png"/><Relationship Id="rId24" Type="http://schemas.openxmlformats.org/officeDocument/2006/relationships/image" Target="../media/image-16-24.png"/><Relationship Id="rId25" Type="http://schemas.openxmlformats.org/officeDocument/2006/relationships/image" Target="../media/image-16-25.png"/><Relationship Id="rId26" Type="http://schemas.openxmlformats.org/officeDocument/2006/relationships/image" Target="../media/image-16-26.png"/><Relationship Id="rId27" Type="http://schemas.openxmlformats.org/officeDocument/2006/relationships/image" Target="../media/image-16-27.png"/><Relationship Id="rId28" Type="http://schemas.openxmlformats.org/officeDocument/2006/relationships/image" Target="../media/image-16-28.png"/><Relationship Id="rId29" Type="http://schemas.openxmlformats.org/officeDocument/2006/relationships/image" Target="../media/image-16-29.png"/><Relationship Id="rId30" Type="http://schemas.openxmlformats.org/officeDocument/2006/relationships/image" Target="../media/image-16-30.png"/><Relationship Id="rId31" Type="http://schemas.openxmlformats.org/officeDocument/2006/relationships/image" Target="../media/image-16-31.png"/><Relationship Id="rId32" Type="http://schemas.openxmlformats.org/officeDocument/2006/relationships/image" Target="../media/image-16-32.png"/><Relationship Id="rId33" Type="http://schemas.openxmlformats.org/officeDocument/2006/relationships/image" Target="../media/image-16-33.png"/><Relationship Id="rId34" Type="http://schemas.openxmlformats.org/officeDocument/2006/relationships/image" Target="../media/image-16-34.png"/><Relationship Id="rId35" Type="http://schemas.openxmlformats.org/officeDocument/2006/relationships/image" Target="../media/image-16-35.png"/><Relationship Id="rId36" Type="http://schemas.openxmlformats.org/officeDocument/2006/relationships/slideLayout" Target="../slideLayouts/slideLayout1.xml"/><Relationship Id="rId3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image" Target="../media/image-17-12.png"/><Relationship Id="rId13" Type="http://schemas.openxmlformats.org/officeDocument/2006/relationships/image" Target="../media/image-17-13.png"/><Relationship Id="rId14" Type="http://schemas.openxmlformats.org/officeDocument/2006/relationships/image" Target="../media/image-17-14.png"/><Relationship Id="rId15" Type="http://schemas.openxmlformats.org/officeDocument/2006/relationships/image" Target="../media/image-17-15.png"/><Relationship Id="rId16" Type="http://schemas.openxmlformats.org/officeDocument/2006/relationships/image" Target="../media/image-17-16.png"/><Relationship Id="rId17" Type="http://schemas.openxmlformats.org/officeDocument/2006/relationships/image" Target="../media/image-17-17.png"/><Relationship Id="rId18" Type="http://schemas.openxmlformats.org/officeDocument/2006/relationships/image" Target="../media/image-17-18.png"/><Relationship Id="rId19" Type="http://schemas.openxmlformats.org/officeDocument/2006/relationships/image" Target="../media/image-17-19.png"/><Relationship Id="rId20" Type="http://schemas.openxmlformats.org/officeDocument/2006/relationships/image" Target="../media/image-17-20.png"/><Relationship Id="rId21" Type="http://schemas.openxmlformats.org/officeDocument/2006/relationships/image" Target="../media/image-17-21.png"/><Relationship Id="rId22" Type="http://schemas.openxmlformats.org/officeDocument/2006/relationships/slideLayout" Target="../slideLayouts/slideLayout1.xml"/><Relationship Id="rId2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image" Target="../media/image-18-14.png"/><Relationship Id="rId15" Type="http://schemas.openxmlformats.org/officeDocument/2006/relationships/image" Target="../media/image-18-15.png"/><Relationship Id="rId16" Type="http://schemas.openxmlformats.org/officeDocument/2006/relationships/image" Target="../media/image-18-16.png"/><Relationship Id="rId17" Type="http://schemas.openxmlformats.org/officeDocument/2006/relationships/image" Target="../media/image-18-17.png"/><Relationship Id="rId18" Type="http://schemas.openxmlformats.org/officeDocument/2006/relationships/image" Target="../media/image-18-18.png"/><Relationship Id="rId19" Type="http://schemas.openxmlformats.org/officeDocument/2006/relationships/image" Target="../media/image-18-19.png"/><Relationship Id="rId20" Type="http://schemas.openxmlformats.org/officeDocument/2006/relationships/image" Target="../media/image-18-20.png"/><Relationship Id="rId21" Type="http://schemas.openxmlformats.org/officeDocument/2006/relationships/image" Target="../media/image-18-21.png"/><Relationship Id="rId22" Type="http://schemas.openxmlformats.org/officeDocument/2006/relationships/image" Target="../media/image-18-22.png"/><Relationship Id="rId23" Type="http://schemas.openxmlformats.org/officeDocument/2006/relationships/image" Target="../media/image-18-23.png"/><Relationship Id="rId24" Type="http://schemas.openxmlformats.org/officeDocument/2006/relationships/image" Target="../media/image-18-24.png"/><Relationship Id="rId25" Type="http://schemas.openxmlformats.org/officeDocument/2006/relationships/image" Target="../media/image-18-25.png"/><Relationship Id="rId26" Type="http://schemas.openxmlformats.org/officeDocument/2006/relationships/image" Target="../media/image-18-26.png"/><Relationship Id="rId27" Type="http://schemas.openxmlformats.org/officeDocument/2006/relationships/image" Target="../media/image-18-27.png"/><Relationship Id="rId28" Type="http://schemas.openxmlformats.org/officeDocument/2006/relationships/image" Target="../media/image-18-28.png"/><Relationship Id="rId29" Type="http://schemas.openxmlformats.org/officeDocument/2006/relationships/image" Target="../media/image-18-29.png"/><Relationship Id="rId30" Type="http://schemas.openxmlformats.org/officeDocument/2006/relationships/slideLayout" Target="../slideLayouts/slideLayout1.xml"/><Relationship Id="rId3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image" Target="../media/image-19-12.png"/><Relationship Id="rId13" Type="http://schemas.openxmlformats.org/officeDocument/2006/relationships/image" Target="../media/image-19-13.png"/><Relationship Id="rId14" Type="http://schemas.openxmlformats.org/officeDocument/2006/relationships/image" Target="../media/image-19-14.png"/><Relationship Id="rId15" Type="http://schemas.openxmlformats.org/officeDocument/2006/relationships/image" Target="../media/image-19-15.png"/><Relationship Id="rId16" Type="http://schemas.openxmlformats.org/officeDocument/2006/relationships/image" Target="../media/image-19-16.png"/><Relationship Id="rId17" Type="http://schemas.openxmlformats.org/officeDocument/2006/relationships/slideLayout" Target="../slideLayouts/slideLayout1.xml"/><Relationship Id="rId18"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TESTING STRATEGY &amp; APPROACH</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algn="ctr" indent="0" marL="0">
              <a:buNone/>
            </a:pPr>
            <a:r>
              <a:rPr lang="en-US" sz="3500" b="1" dirty="0">
                <a:solidFill>
                  <a:srgbClr val="253E78"/>
                </a:solidFill>
                <a:latin typeface="Montserrat" pitchFamily="34" charset="0"/>
                <a:ea typeface="Montserrat" pitchFamily="34" charset="-122"/>
                <a:cs typeface="Montserrat" pitchFamily="34" charset="-120"/>
              </a:rPr>
              <a:t>Responsible AI Intelligence-Driven Testing Strategy and Approach</a:t>
            </a:r>
            <a:endParaRPr lang="en-US" sz="35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01  /  19</a:t>
            </a:r>
            <a:endParaRPr lang="en-US" sz="1200" dirty="0"/>
          </a:p>
        </p:txBody>
      </p:sp>
      <p:sp>
        <p:nvSpPr>
          <p:cNvPr id="11" name="Text 8"/>
          <p:cNvSpPr/>
          <p:nvPr/>
        </p:nvSpPr>
        <p:spPr>
          <a:xfrm>
            <a:off x="914400" y="2788920"/>
            <a:ext cx="16459200" cy="594360"/>
          </a:xfrm>
          <a:prstGeom prst="rect">
            <a:avLst/>
          </a:prstGeom>
          <a:noFill/>
          <a:ln/>
        </p:spPr>
        <p:txBody>
          <a:bodyPr wrap="square" lIns="0" tIns="0" rIns="0" bIns="0" rtlCol="0" anchor="ctr">
            <a:normAutofit/>
          </a:bodyPr>
          <a:lstStyle/>
          <a:p>
            <a:pPr algn="ctr" indent="0" marL="0">
              <a:buNone/>
            </a:pPr>
            <a:r>
              <a:rPr lang="en-US" sz="2200" dirty="0">
                <a:solidFill>
                  <a:srgbClr val="2563EB"/>
                </a:solidFill>
                <a:latin typeface="Inter" pitchFamily="34" charset="0"/>
                <a:ea typeface="Inter" pitchFamily="34" charset="-122"/>
                <a:cs typeface="Inter" pitchFamily="34" charset="-120"/>
              </a:rPr>
              <a:t>AI-driven testing strategy and approach for CAIR IV and V, with agentic AI tools for feature and scenario generation.</a:t>
            </a:r>
            <a:endParaRPr lang="en-US" sz="2200" dirty="0"/>
          </a:p>
        </p:txBody>
      </p:sp>
      <p:sp>
        <p:nvSpPr>
          <p:cNvPr id="12" name="Text 9"/>
          <p:cNvSpPr/>
          <p:nvPr/>
        </p:nvSpPr>
        <p:spPr>
          <a:xfrm>
            <a:off x="914400" y="3675888"/>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SEVEN-STAGE CONTROLLED LIFECYCLE</a:t>
            </a:r>
            <a:endParaRPr lang="en-US" sz="1600" dirty="0"/>
          </a:p>
        </p:txBody>
      </p:sp>
      <p:sp>
        <p:nvSpPr>
          <p:cNvPr id="13" name="Shape 10"/>
          <p:cNvSpPr/>
          <p:nvPr/>
        </p:nvSpPr>
        <p:spPr>
          <a:xfrm>
            <a:off x="914400" y="425196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4" name="Image 0" descr="preencoded.png">    </p:cNvPr>
          <p:cNvPicPr>
            <a:picLocks noChangeAspect="1"/>
          </p:cNvPicPr>
          <p:nvPr/>
        </p:nvPicPr>
        <p:blipFill>
          <a:blip r:embed="rId2"/>
          <a:stretch>
            <a:fillRect/>
          </a:stretch>
        </p:blipFill>
        <p:spPr>
          <a:xfrm>
            <a:off x="914400" y="4251960"/>
            <a:ext cx="3886200" cy="1874520"/>
          </a:xfrm>
          <a:prstGeom prst="rect">
            <a:avLst/>
          </a:prstGeom>
        </p:spPr>
      </p:pic>
      <p:pic>
        <p:nvPicPr>
          <p:cNvPr id="15" name="Image 1" descr="preencoded.png">    </p:cNvPr>
          <p:cNvPicPr>
            <a:picLocks noChangeAspect="1"/>
          </p:cNvPicPr>
          <p:nvPr/>
        </p:nvPicPr>
        <p:blipFill>
          <a:blip r:embed="rId3"/>
          <a:stretch>
            <a:fillRect/>
          </a:stretch>
        </p:blipFill>
        <p:spPr>
          <a:xfrm>
            <a:off x="2414016" y="4416552"/>
            <a:ext cx="329184" cy="329184"/>
          </a:xfrm>
          <a:prstGeom prst="rect">
            <a:avLst/>
          </a:prstGeom>
        </p:spPr>
      </p:pic>
      <p:sp>
        <p:nvSpPr>
          <p:cNvPr id="16" name="Text 11"/>
          <p:cNvSpPr/>
          <p:nvPr/>
        </p:nvSpPr>
        <p:spPr>
          <a:xfrm>
            <a:off x="2834640" y="440740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01</a:t>
            </a:r>
            <a:endParaRPr lang="en-US" sz="1500" dirty="0"/>
          </a:p>
        </p:txBody>
      </p:sp>
      <p:sp>
        <p:nvSpPr>
          <p:cNvPr id="17" name="Text 12"/>
          <p:cNvSpPr/>
          <p:nvPr/>
        </p:nvSpPr>
        <p:spPr>
          <a:xfrm>
            <a:off x="1143000" y="487375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Process Automation</a:t>
            </a:r>
            <a:endParaRPr lang="en-US" sz="1800" dirty="0"/>
          </a:p>
        </p:txBody>
      </p:sp>
      <p:sp>
        <p:nvSpPr>
          <p:cNvPr id="18" name="Text 13"/>
          <p:cNvSpPr/>
          <p:nvPr/>
        </p:nvSpPr>
        <p:spPr>
          <a:xfrm>
            <a:off x="1143000" y="544068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Create validated manual test cases / scenarios</a:t>
            </a:r>
            <a:endParaRPr lang="en-US" sz="1600" dirty="0"/>
          </a:p>
        </p:txBody>
      </p:sp>
      <p:sp>
        <p:nvSpPr>
          <p:cNvPr id="19" name="Shape 14"/>
          <p:cNvSpPr/>
          <p:nvPr/>
        </p:nvSpPr>
        <p:spPr>
          <a:xfrm>
            <a:off x="4828032" y="5184648"/>
            <a:ext cx="219456" cy="0"/>
          </a:xfrm>
          <a:prstGeom prst="line">
            <a:avLst/>
          </a:prstGeom>
          <a:noFill/>
          <a:ln w="22860">
            <a:solidFill>
              <a:srgbClr val="7135CE"/>
            </a:solidFill>
            <a:prstDash val="solid"/>
            <a:tailEnd type="triangle"/>
          </a:ln>
        </p:spPr>
      </p:sp>
      <p:sp>
        <p:nvSpPr>
          <p:cNvPr id="20" name="Shape 15"/>
          <p:cNvSpPr/>
          <p:nvPr/>
        </p:nvSpPr>
        <p:spPr>
          <a:xfrm>
            <a:off x="5102352" y="425196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2" descr="preencoded.png">    </p:cNvPr>
          <p:cNvPicPr>
            <a:picLocks noChangeAspect="1"/>
          </p:cNvPicPr>
          <p:nvPr/>
        </p:nvPicPr>
        <p:blipFill>
          <a:blip r:embed="rId4"/>
          <a:stretch>
            <a:fillRect/>
          </a:stretch>
        </p:blipFill>
        <p:spPr>
          <a:xfrm>
            <a:off x="5102352" y="4251960"/>
            <a:ext cx="3886200" cy="1874520"/>
          </a:xfrm>
          <a:prstGeom prst="rect">
            <a:avLst/>
          </a:prstGeom>
        </p:spPr>
      </p:pic>
      <p:pic>
        <p:nvPicPr>
          <p:cNvPr id="22" name="Image 3" descr="preencoded.png">    </p:cNvPr>
          <p:cNvPicPr>
            <a:picLocks noChangeAspect="1"/>
          </p:cNvPicPr>
          <p:nvPr/>
        </p:nvPicPr>
        <p:blipFill>
          <a:blip r:embed="rId5"/>
          <a:stretch>
            <a:fillRect/>
          </a:stretch>
        </p:blipFill>
        <p:spPr>
          <a:xfrm>
            <a:off x="6601968" y="4416552"/>
            <a:ext cx="329184" cy="329184"/>
          </a:xfrm>
          <a:prstGeom prst="rect">
            <a:avLst/>
          </a:prstGeom>
        </p:spPr>
      </p:pic>
      <p:sp>
        <p:nvSpPr>
          <p:cNvPr id="23" name="Text 16"/>
          <p:cNvSpPr/>
          <p:nvPr/>
        </p:nvSpPr>
        <p:spPr>
          <a:xfrm>
            <a:off x="7022592" y="440740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02</a:t>
            </a:r>
            <a:endParaRPr lang="en-US" sz="1500" dirty="0"/>
          </a:p>
        </p:txBody>
      </p:sp>
      <p:sp>
        <p:nvSpPr>
          <p:cNvPr id="24" name="Text 17"/>
          <p:cNvSpPr/>
          <p:nvPr/>
        </p:nvSpPr>
        <p:spPr>
          <a:xfrm>
            <a:off x="5330952" y="487375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Test Automation</a:t>
            </a:r>
            <a:endParaRPr lang="en-US" sz="1800" dirty="0"/>
          </a:p>
        </p:txBody>
      </p:sp>
      <p:sp>
        <p:nvSpPr>
          <p:cNvPr id="25" name="Text 18"/>
          <p:cNvSpPr/>
          <p:nvPr/>
        </p:nvSpPr>
        <p:spPr>
          <a:xfrm>
            <a:off x="5330952" y="544068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Convert manual scenarios into executable automated tests</a:t>
            </a:r>
            <a:endParaRPr lang="en-US" sz="1600" dirty="0"/>
          </a:p>
        </p:txBody>
      </p:sp>
      <p:sp>
        <p:nvSpPr>
          <p:cNvPr id="26" name="Shape 19"/>
          <p:cNvSpPr/>
          <p:nvPr/>
        </p:nvSpPr>
        <p:spPr>
          <a:xfrm>
            <a:off x="9015984" y="5184648"/>
            <a:ext cx="219456" cy="0"/>
          </a:xfrm>
          <a:prstGeom prst="line">
            <a:avLst/>
          </a:prstGeom>
          <a:noFill/>
          <a:ln w="22860">
            <a:solidFill>
              <a:srgbClr val="7135CE"/>
            </a:solidFill>
            <a:prstDash val="solid"/>
            <a:tailEnd type="triangle"/>
          </a:ln>
        </p:spPr>
      </p:sp>
      <p:sp>
        <p:nvSpPr>
          <p:cNvPr id="27" name="Shape 20"/>
          <p:cNvSpPr/>
          <p:nvPr/>
        </p:nvSpPr>
        <p:spPr>
          <a:xfrm>
            <a:off x="9290304" y="425196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4" descr="preencoded.png">    </p:cNvPr>
          <p:cNvPicPr>
            <a:picLocks noChangeAspect="1"/>
          </p:cNvPicPr>
          <p:nvPr/>
        </p:nvPicPr>
        <p:blipFill>
          <a:blip r:embed="rId6"/>
          <a:stretch>
            <a:fillRect/>
          </a:stretch>
        </p:blipFill>
        <p:spPr>
          <a:xfrm>
            <a:off x="9290304" y="4251960"/>
            <a:ext cx="3886200" cy="1874520"/>
          </a:xfrm>
          <a:prstGeom prst="rect">
            <a:avLst/>
          </a:prstGeom>
        </p:spPr>
      </p:pic>
      <p:pic>
        <p:nvPicPr>
          <p:cNvPr id="29" name="Image 5" descr="preencoded.png">    </p:cNvPr>
          <p:cNvPicPr>
            <a:picLocks noChangeAspect="1"/>
          </p:cNvPicPr>
          <p:nvPr/>
        </p:nvPicPr>
        <p:blipFill>
          <a:blip r:embed="rId7"/>
          <a:stretch>
            <a:fillRect/>
          </a:stretch>
        </p:blipFill>
        <p:spPr>
          <a:xfrm>
            <a:off x="10789920" y="4416552"/>
            <a:ext cx="329184" cy="329184"/>
          </a:xfrm>
          <a:prstGeom prst="rect">
            <a:avLst/>
          </a:prstGeom>
        </p:spPr>
      </p:pic>
      <p:sp>
        <p:nvSpPr>
          <p:cNvPr id="30" name="Text 21"/>
          <p:cNvSpPr/>
          <p:nvPr/>
        </p:nvSpPr>
        <p:spPr>
          <a:xfrm>
            <a:off x="11210544" y="440740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03</a:t>
            </a:r>
            <a:endParaRPr lang="en-US" sz="1500" dirty="0"/>
          </a:p>
        </p:txBody>
      </p:sp>
      <p:sp>
        <p:nvSpPr>
          <p:cNvPr id="31" name="Text 22"/>
          <p:cNvSpPr/>
          <p:nvPr/>
        </p:nvSpPr>
        <p:spPr>
          <a:xfrm>
            <a:off x="9518904" y="487375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CI Pipeline</a:t>
            </a:r>
            <a:endParaRPr lang="en-US" sz="1800" dirty="0"/>
          </a:p>
        </p:txBody>
      </p:sp>
      <p:sp>
        <p:nvSpPr>
          <p:cNvPr id="32" name="Text 23"/>
          <p:cNvSpPr/>
          <p:nvPr/>
        </p:nvSpPr>
        <p:spPr>
          <a:xfrm>
            <a:off x="9518904" y="544068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Execute automated scenarios through quality gates</a:t>
            </a:r>
            <a:endParaRPr lang="en-US" sz="1600" dirty="0"/>
          </a:p>
        </p:txBody>
      </p:sp>
      <p:sp>
        <p:nvSpPr>
          <p:cNvPr id="33" name="Shape 24"/>
          <p:cNvSpPr/>
          <p:nvPr/>
        </p:nvSpPr>
        <p:spPr>
          <a:xfrm>
            <a:off x="13203936" y="5184648"/>
            <a:ext cx="219456" cy="0"/>
          </a:xfrm>
          <a:prstGeom prst="line">
            <a:avLst/>
          </a:prstGeom>
          <a:noFill/>
          <a:ln w="22860">
            <a:solidFill>
              <a:srgbClr val="7135CE"/>
            </a:solidFill>
            <a:prstDash val="solid"/>
            <a:tailEnd type="triangle"/>
          </a:ln>
        </p:spPr>
      </p:sp>
      <p:sp>
        <p:nvSpPr>
          <p:cNvPr id="34" name="Shape 25"/>
          <p:cNvSpPr/>
          <p:nvPr/>
        </p:nvSpPr>
        <p:spPr>
          <a:xfrm>
            <a:off x="13478256" y="425196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5" name="Image 6" descr="preencoded.png">    </p:cNvPr>
          <p:cNvPicPr>
            <a:picLocks noChangeAspect="1"/>
          </p:cNvPicPr>
          <p:nvPr/>
        </p:nvPicPr>
        <p:blipFill>
          <a:blip r:embed="rId8"/>
          <a:stretch>
            <a:fillRect/>
          </a:stretch>
        </p:blipFill>
        <p:spPr>
          <a:xfrm>
            <a:off x="13478256" y="4251960"/>
            <a:ext cx="3886200" cy="1874520"/>
          </a:xfrm>
          <a:prstGeom prst="rect">
            <a:avLst/>
          </a:prstGeom>
        </p:spPr>
      </p:pic>
      <p:pic>
        <p:nvPicPr>
          <p:cNvPr id="36" name="Image 7" descr="preencoded.png">    </p:cNvPr>
          <p:cNvPicPr>
            <a:picLocks noChangeAspect="1"/>
          </p:cNvPicPr>
          <p:nvPr/>
        </p:nvPicPr>
        <p:blipFill>
          <a:blip r:embed="rId9"/>
          <a:stretch>
            <a:fillRect/>
          </a:stretch>
        </p:blipFill>
        <p:spPr>
          <a:xfrm>
            <a:off x="14977872" y="4416552"/>
            <a:ext cx="329184" cy="329184"/>
          </a:xfrm>
          <a:prstGeom prst="rect">
            <a:avLst/>
          </a:prstGeom>
        </p:spPr>
      </p:pic>
      <p:sp>
        <p:nvSpPr>
          <p:cNvPr id="37" name="Text 26"/>
          <p:cNvSpPr/>
          <p:nvPr/>
        </p:nvSpPr>
        <p:spPr>
          <a:xfrm>
            <a:off x="15398496" y="440740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04</a:t>
            </a:r>
            <a:endParaRPr lang="en-US" sz="1500" dirty="0"/>
          </a:p>
        </p:txBody>
      </p:sp>
      <p:sp>
        <p:nvSpPr>
          <p:cNvPr id="38" name="Text 27"/>
          <p:cNvSpPr/>
          <p:nvPr/>
        </p:nvSpPr>
        <p:spPr>
          <a:xfrm>
            <a:off x="13706856" y="487375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Consolidated Test Results</a:t>
            </a:r>
            <a:endParaRPr lang="en-US" sz="1800" dirty="0"/>
          </a:p>
        </p:txBody>
      </p:sp>
      <p:sp>
        <p:nvSpPr>
          <p:cNvPr id="39" name="Text 28"/>
          <p:cNvSpPr/>
          <p:nvPr/>
        </p:nvSpPr>
        <p:spPr>
          <a:xfrm>
            <a:off x="13706856" y="544068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Consolidate results and compare releases</a:t>
            </a:r>
            <a:endParaRPr lang="en-US" sz="1600" dirty="0"/>
          </a:p>
        </p:txBody>
      </p:sp>
      <p:sp>
        <p:nvSpPr>
          <p:cNvPr id="40" name="Shape 29"/>
          <p:cNvSpPr/>
          <p:nvPr/>
        </p:nvSpPr>
        <p:spPr>
          <a:xfrm>
            <a:off x="3008376" y="644652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1" name="Image 8" descr="preencoded.png">    </p:cNvPr>
          <p:cNvPicPr>
            <a:picLocks noChangeAspect="1"/>
          </p:cNvPicPr>
          <p:nvPr/>
        </p:nvPicPr>
        <p:blipFill>
          <a:blip r:embed="rId10"/>
          <a:stretch>
            <a:fillRect/>
          </a:stretch>
        </p:blipFill>
        <p:spPr>
          <a:xfrm>
            <a:off x="3008376" y="6446520"/>
            <a:ext cx="3886200" cy="1874520"/>
          </a:xfrm>
          <a:prstGeom prst="rect">
            <a:avLst/>
          </a:prstGeom>
        </p:spPr>
      </p:pic>
      <p:pic>
        <p:nvPicPr>
          <p:cNvPr id="42" name="Image 9" descr="preencoded.png">    </p:cNvPr>
          <p:cNvPicPr>
            <a:picLocks noChangeAspect="1"/>
          </p:cNvPicPr>
          <p:nvPr/>
        </p:nvPicPr>
        <p:blipFill>
          <a:blip r:embed="rId11"/>
          <a:stretch>
            <a:fillRect/>
          </a:stretch>
        </p:blipFill>
        <p:spPr>
          <a:xfrm>
            <a:off x="4507992" y="6611112"/>
            <a:ext cx="329184" cy="329184"/>
          </a:xfrm>
          <a:prstGeom prst="rect">
            <a:avLst/>
          </a:prstGeom>
        </p:spPr>
      </p:pic>
      <p:sp>
        <p:nvSpPr>
          <p:cNvPr id="43" name="Text 30"/>
          <p:cNvSpPr/>
          <p:nvPr/>
        </p:nvSpPr>
        <p:spPr>
          <a:xfrm>
            <a:off x="4928616" y="660196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05</a:t>
            </a:r>
            <a:endParaRPr lang="en-US" sz="1500" dirty="0"/>
          </a:p>
        </p:txBody>
      </p:sp>
      <p:sp>
        <p:nvSpPr>
          <p:cNvPr id="44" name="Text 31"/>
          <p:cNvSpPr/>
          <p:nvPr/>
        </p:nvSpPr>
        <p:spPr>
          <a:xfrm>
            <a:off x="3236976" y="706831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Continuous Deployment (CD)</a:t>
            </a:r>
            <a:endParaRPr lang="en-US" sz="1800" dirty="0"/>
          </a:p>
        </p:txBody>
      </p:sp>
      <p:sp>
        <p:nvSpPr>
          <p:cNvPr id="45" name="Text 32"/>
          <p:cNvSpPr/>
          <p:nvPr/>
        </p:nvSpPr>
        <p:spPr>
          <a:xfrm>
            <a:off x="3236976" y="763524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Prepare environment and deploy validated build</a:t>
            </a:r>
            <a:endParaRPr lang="en-US" sz="1600" dirty="0"/>
          </a:p>
        </p:txBody>
      </p:sp>
      <p:sp>
        <p:nvSpPr>
          <p:cNvPr id="46" name="Shape 33"/>
          <p:cNvSpPr/>
          <p:nvPr/>
        </p:nvSpPr>
        <p:spPr>
          <a:xfrm>
            <a:off x="6922008" y="7379208"/>
            <a:ext cx="219456" cy="0"/>
          </a:xfrm>
          <a:prstGeom prst="line">
            <a:avLst/>
          </a:prstGeom>
          <a:noFill/>
          <a:ln w="22860">
            <a:solidFill>
              <a:srgbClr val="7135CE"/>
            </a:solidFill>
            <a:prstDash val="solid"/>
            <a:tailEnd type="triangle"/>
          </a:ln>
        </p:spPr>
      </p:sp>
      <p:sp>
        <p:nvSpPr>
          <p:cNvPr id="47" name="Shape 34"/>
          <p:cNvSpPr/>
          <p:nvPr/>
        </p:nvSpPr>
        <p:spPr>
          <a:xfrm>
            <a:off x="7196328" y="644652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10" descr="preencoded.png">    </p:cNvPr>
          <p:cNvPicPr>
            <a:picLocks noChangeAspect="1"/>
          </p:cNvPicPr>
          <p:nvPr/>
        </p:nvPicPr>
        <p:blipFill>
          <a:blip r:embed="rId12"/>
          <a:stretch>
            <a:fillRect/>
          </a:stretch>
        </p:blipFill>
        <p:spPr>
          <a:xfrm>
            <a:off x="7196328" y="6446520"/>
            <a:ext cx="3886200" cy="1874520"/>
          </a:xfrm>
          <a:prstGeom prst="rect">
            <a:avLst/>
          </a:prstGeom>
        </p:spPr>
      </p:pic>
      <p:pic>
        <p:nvPicPr>
          <p:cNvPr id="49" name="Image 11" descr="preencoded.png">    </p:cNvPr>
          <p:cNvPicPr>
            <a:picLocks noChangeAspect="1"/>
          </p:cNvPicPr>
          <p:nvPr/>
        </p:nvPicPr>
        <p:blipFill>
          <a:blip r:embed="rId13"/>
          <a:stretch>
            <a:fillRect/>
          </a:stretch>
        </p:blipFill>
        <p:spPr>
          <a:xfrm>
            <a:off x="8695944" y="6611112"/>
            <a:ext cx="329184" cy="329184"/>
          </a:xfrm>
          <a:prstGeom prst="rect">
            <a:avLst/>
          </a:prstGeom>
        </p:spPr>
      </p:pic>
      <p:sp>
        <p:nvSpPr>
          <p:cNvPr id="50" name="Text 35"/>
          <p:cNvSpPr/>
          <p:nvPr/>
        </p:nvSpPr>
        <p:spPr>
          <a:xfrm>
            <a:off x="9116568" y="660196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06</a:t>
            </a:r>
            <a:endParaRPr lang="en-US" sz="1500" dirty="0"/>
          </a:p>
        </p:txBody>
      </p:sp>
      <p:sp>
        <p:nvSpPr>
          <p:cNvPr id="51" name="Text 36"/>
          <p:cNvSpPr/>
          <p:nvPr/>
        </p:nvSpPr>
        <p:spPr>
          <a:xfrm>
            <a:off x="7424928" y="706831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RTM</a:t>
            </a:r>
            <a:endParaRPr lang="en-US" sz="1800" dirty="0"/>
          </a:p>
        </p:txBody>
      </p:sp>
      <p:sp>
        <p:nvSpPr>
          <p:cNvPr id="52" name="Text 37"/>
          <p:cNvSpPr/>
          <p:nvPr/>
        </p:nvSpPr>
        <p:spPr>
          <a:xfrm>
            <a:off x="7424928" y="763524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Trace requirements, tests and defects</a:t>
            </a:r>
            <a:endParaRPr lang="en-US" sz="1600" dirty="0"/>
          </a:p>
        </p:txBody>
      </p:sp>
      <p:sp>
        <p:nvSpPr>
          <p:cNvPr id="53" name="Shape 38"/>
          <p:cNvSpPr/>
          <p:nvPr/>
        </p:nvSpPr>
        <p:spPr>
          <a:xfrm>
            <a:off x="11109960" y="7379208"/>
            <a:ext cx="219456" cy="0"/>
          </a:xfrm>
          <a:prstGeom prst="line">
            <a:avLst/>
          </a:prstGeom>
          <a:noFill/>
          <a:ln w="22860">
            <a:solidFill>
              <a:srgbClr val="7135CE"/>
            </a:solidFill>
            <a:prstDash val="solid"/>
            <a:tailEnd type="triangle"/>
          </a:ln>
        </p:spPr>
      </p:sp>
      <p:sp>
        <p:nvSpPr>
          <p:cNvPr id="54" name="Shape 39"/>
          <p:cNvSpPr/>
          <p:nvPr/>
        </p:nvSpPr>
        <p:spPr>
          <a:xfrm>
            <a:off x="11384280" y="6446520"/>
            <a:ext cx="3886200" cy="1874520"/>
          </a:xfrm>
          <a:prstGeom prst="roundRect">
            <a:avLst>
              <a:gd name="adj" fmla="val 585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5" name="Image 12" descr="preencoded.png">    </p:cNvPr>
          <p:cNvPicPr>
            <a:picLocks noChangeAspect="1"/>
          </p:cNvPicPr>
          <p:nvPr/>
        </p:nvPicPr>
        <p:blipFill>
          <a:blip r:embed="rId14"/>
          <a:stretch>
            <a:fillRect/>
          </a:stretch>
        </p:blipFill>
        <p:spPr>
          <a:xfrm>
            <a:off x="11384280" y="6446520"/>
            <a:ext cx="3886200" cy="1874520"/>
          </a:xfrm>
          <a:prstGeom prst="rect">
            <a:avLst/>
          </a:prstGeom>
        </p:spPr>
      </p:pic>
      <p:pic>
        <p:nvPicPr>
          <p:cNvPr id="56" name="Image 13" descr="preencoded.png">    </p:cNvPr>
          <p:cNvPicPr>
            <a:picLocks noChangeAspect="1"/>
          </p:cNvPicPr>
          <p:nvPr/>
        </p:nvPicPr>
        <p:blipFill>
          <a:blip r:embed="rId15"/>
          <a:stretch>
            <a:fillRect/>
          </a:stretch>
        </p:blipFill>
        <p:spPr>
          <a:xfrm>
            <a:off x="12883896" y="6611112"/>
            <a:ext cx="329184" cy="329184"/>
          </a:xfrm>
          <a:prstGeom prst="rect">
            <a:avLst/>
          </a:prstGeom>
        </p:spPr>
      </p:pic>
      <p:sp>
        <p:nvSpPr>
          <p:cNvPr id="57" name="Text 40"/>
          <p:cNvSpPr/>
          <p:nvPr/>
        </p:nvSpPr>
        <p:spPr>
          <a:xfrm>
            <a:off x="13304520" y="6601968"/>
            <a:ext cx="457200" cy="347472"/>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Montserrat" pitchFamily="34" charset="0"/>
                <a:ea typeface="Montserrat" pitchFamily="34" charset="-122"/>
                <a:cs typeface="Montserrat" pitchFamily="34" charset="-120"/>
              </a:rPr>
              <a:t>07</a:t>
            </a:r>
            <a:endParaRPr lang="en-US" sz="1500" dirty="0"/>
          </a:p>
        </p:txBody>
      </p:sp>
      <p:sp>
        <p:nvSpPr>
          <p:cNvPr id="58" name="Text 41"/>
          <p:cNvSpPr/>
          <p:nvPr/>
        </p:nvSpPr>
        <p:spPr>
          <a:xfrm>
            <a:off x="11612880" y="7068312"/>
            <a:ext cx="3429000" cy="47548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Documentation</a:t>
            </a:r>
            <a:endParaRPr lang="en-US" sz="1800" dirty="0"/>
          </a:p>
        </p:txBody>
      </p:sp>
      <p:sp>
        <p:nvSpPr>
          <p:cNvPr id="59" name="Text 42"/>
          <p:cNvSpPr/>
          <p:nvPr/>
        </p:nvSpPr>
        <p:spPr>
          <a:xfrm>
            <a:off x="11612880" y="7635240"/>
            <a:ext cx="3429000" cy="521208"/>
          </a:xfrm>
          <a:prstGeom prst="rect">
            <a:avLst/>
          </a:prstGeom>
          <a:noFill/>
          <a:ln/>
        </p:spPr>
        <p:txBody>
          <a:bodyPr wrap="square" lIns="0" tIns="0" rIns="0" bIns="0" rtlCol="0" anchor="ctr">
            <a:normAutofit/>
          </a:bodyPr>
          <a:lstStyle/>
          <a:p>
            <a:pPr algn="ctr" indent="0" marL="0">
              <a:buNone/>
            </a:pPr>
            <a:r>
              <a:rPr lang="en-US" sz="1600" dirty="0">
                <a:solidFill>
                  <a:srgbClr val="253E78"/>
                </a:solidFill>
                <a:latin typeface="Inter" pitchFamily="34" charset="0"/>
                <a:ea typeface="Inter" pitchFamily="34" charset="-122"/>
                <a:cs typeface="Inter" pitchFamily="34" charset="-120"/>
              </a:rPr>
              <a:t>Retain standards and project knowledge</a:t>
            </a:r>
            <a:endParaRPr lang="en-US" sz="1600" dirty="0"/>
          </a:p>
        </p:txBody>
      </p:sp>
      <p:sp>
        <p:nvSpPr>
          <p:cNvPr id="60" name="Shape 43"/>
          <p:cNvSpPr/>
          <p:nvPr/>
        </p:nvSpPr>
        <p:spPr>
          <a:xfrm>
            <a:off x="17391888" y="5184648"/>
            <a:ext cx="109728" cy="0"/>
          </a:xfrm>
          <a:prstGeom prst="line">
            <a:avLst/>
          </a:prstGeom>
          <a:noFill/>
          <a:ln w="19050">
            <a:solidFill>
              <a:srgbClr val="7135CE"/>
            </a:solidFill>
            <a:prstDash val="solid"/>
          </a:ln>
        </p:spPr>
      </p:sp>
      <p:sp>
        <p:nvSpPr>
          <p:cNvPr id="61" name="Shape 44"/>
          <p:cNvSpPr/>
          <p:nvPr/>
        </p:nvSpPr>
        <p:spPr>
          <a:xfrm>
            <a:off x="17501616" y="5184648"/>
            <a:ext cx="0" cy="1005840"/>
          </a:xfrm>
          <a:prstGeom prst="line">
            <a:avLst/>
          </a:prstGeom>
          <a:noFill/>
          <a:ln w="19050">
            <a:solidFill>
              <a:srgbClr val="7135CE"/>
            </a:solidFill>
            <a:prstDash val="solid"/>
          </a:ln>
        </p:spPr>
      </p:sp>
      <p:sp>
        <p:nvSpPr>
          <p:cNvPr id="62" name="Shape 45"/>
          <p:cNvSpPr/>
          <p:nvPr/>
        </p:nvSpPr>
        <p:spPr>
          <a:xfrm>
            <a:off x="4956048" y="6190488"/>
            <a:ext cx="12545568" cy="0"/>
          </a:xfrm>
          <a:prstGeom prst="line">
            <a:avLst/>
          </a:prstGeom>
          <a:noFill/>
          <a:ln w="19050">
            <a:solidFill>
              <a:srgbClr val="7135CE"/>
            </a:solidFill>
            <a:prstDash val="solid"/>
          </a:ln>
        </p:spPr>
      </p:sp>
      <p:sp>
        <p:nvSpPr>
          <p:cNvPr id="63" name="Shape 46"/>
          <p:cNvSpPr/>
          <p:nvPr/>
        </p:nvSpPr>
        <p:spPr>
          <a:xfrm>
            <a:off x="4956048" y="6190488"/>
            <a:ext cx="0" cy="256032"/>
          </a:xfrm>
          <a:prstGeom prst="line">
            <a:avLst/>
          </a:prstGeom>
          <a:noFill/>
          <a:ln w="22860">
            <a:solidFill>
              <a:srgbClr val="7135CE"/>
            </a:solidFill>
            <a:prstDash val="solid"/>
            <a:tailEnd type="triangle"/>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WHY IT MATTERS</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What Is Process Automation and Why?</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02  /  19</a:t>
            </a:r>
            <a:endParaRPr lang="en-US" sz="1200" dirty="0"/>
          </a:p>
        </p:txBody>
      </p:sp>
      <p:sp>
        <p:nvSpPr>
          <p:cNvPr id="11" name="Text 8"/>
          <p:cNvSpPr/>
          <p:nvPr/>
        </p:nvSpPr>
        <p:spPr>
          <a:xfrm>
            <a:off x="914400" y="2788920"/>
            <a:ext cx="16459200" cy="566928"/>
          </a:xfrm>
          <a:prstGeom prst="rect">
            <a:avLst/>
          </a:prstGeom>
          <a:noFill/>
          <a:ln/>
        </p:spPr>
        <p:txBody>
          <a:bodyPr wrap="square" lIns="0" tIns="0" rIns="0" bIns="0" rtlCol="0" anchor="ctr">
            <a:normAutofit/>
          </a:bodyPr>
          <a:lstStyle/>
          <a:p>
            <a:pPr indent="0" marL="0">
              <a:buNone/>
            </a:pPr>
            <a:r>
              <a:rPr lang="en-US" sz="2100" dirty="0">
                <a:solidFill>
                  <a:srgbClr val="2563EB"/>
                </a:solidFill>
                <a:latin typeface="Inter" pitchFamily="34" charset="0"/>
                <a:ea typeface="Inter" pitchFamily="34" charset="-122"/>
                <a:cs typeface="Inter" pitchFamily="34" charset="-120"/>
              </a:rPr>
              <a:t>Generate classified features and manual test scenarios from requirements or build artifacts, ready for validation and automation.</a:t>
            </a:r>
            <a:endParaRPr lang="en-US" sz="2100" dirty="0"/>
          </a:p>
        </p:txBody>
      </p:sp>
      <p:sp>
        <p:nvSpPr>
          <p:cNvPr id="12" name="Shape 9"/>
          <p:cNvSpPr/>
          <p:nvPr/>
        </p:nvSpPr>
        <p:spPr>
          <a:xfrm>
            <a:off x="914400" y="3611880"/>
            <a:ext cx="5303520" cy="3794760"/>
          </a:xfrm>
          <a:prstGeom prst="roundRect">
            <a:avLst>
              <a:gd name="adj" fmla="val 289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611880"/>
            <a:ext cx="5303520" cy="3794760"/>
          </a:xfrm>
          <a:prstGeom prst="rect">
            <a:avLst/>
          </a:prstGeom>
        </p:spPr>
      </p:pic>
      <p:pic>
        <p:nvPicPr>
          <p:cNvPr id="14" name="Image 1" descr="preencoded.png">    </p:cNvPr>
          <p:cNvPicPr>
            <a:picLocks noChangeAspect="1"/>
          </p:cNvPicPr>
          <p:nvPr/>
        </p:nvPicPr>
        <p:blipFill>
          <a:blip r:embed="rId3"/>
          <a:stretch>
            <a:fillRect/>
          </a:stretch>
        </p:blipFill>
        <p:spPr>
          <a:xfrm>
            <a:off x="1143000" y="3822192"/>
            <a:ext cx="347472" cy="347472"/>
          </a:xfrm>
          <a:prstGeom prst="rect">
            <a:avLst/>
          </a:prstGeom>
        </p:spPr>
      </p:pic>
      <p:sp>
        <p:nvSpPr>
          <p:cNvPr id="15" name="Text 10"/>
          <p:cNvSpPr/>
          <p:nvPr/>
        </p:nvSpPr>
        <p:spPr>
          <a:xfrm>
            <a:off x="1664208" y="382219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What we automate</a:t>
            </a:r>
            <a:endParaRPr lang="en-US" sz="2000" dirty="0"/>
          </a:p>
        </p:txBody>
      </p:sp>
      <p:sp>
        <p:nvSpPr>
          <p:cNvPr id="16" name="Text 11"/>
          <p:cNvSpPr/>
          <p:nvPr/>
        </p:nvSpPr>
        <p:spPr>
          <a:xfrm>
            <a:off x="1225296" y="4581144"/>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253E78"/>
                </a:solidFill>
                <a:latin typeface="Inter" pitchFamily="34" charset="0"/>
                <a:ea typeface="Inter" pitchFamily="34" charset="-122"/>
                <a:cs typeface="Inter" pitchFamily="34" charset="-120"/>
              </a:rPr>
              <a:t>Extract functional information from supplied artifacts</a:t>
            </a:r>
            <a:endParaRPr lang="en-US" sz="1700" dirty="0"/>
          </a:p>
        </p:txBody>
      </p:sp>
      <p:sp>
        <p:nvSpPr>
          <p:cNvPr id="17" name="Text 12"/>
          <p:cNvSpPr/>
          <p:nvPr/>
        </p:nvSpPr>
        <p:spPr>
          <a:xfrm>
            <a:off x="1225296" y="5209032"/>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7135CE"/>
                </a:solidFill>
                <a:latin typeface="Inter" pitchFamily="34" charset="0"/>
                <a:ea typeface="Inter" pitchFamily="34" charset="-122"/>
                <a:cs typeface="Inter" pitchFamily="34" charset="-120"/>
              </a:rPr>
              <a:t>Agent 1: generate classified .md feature files</a:t>
            </a:r>
            <a:endParaRPr lang="en-US" sz="1700" dirty="0"/>
          </a:p>
        </p:txBody>
      </p:sp>
      <p:sp>
        <p:nvSpPr>
          <p:cNvPr id="18" name="Text 13"/>
          <p:cNvSpPr/>
          <p:nvPr/>
        </p:nvSpPr>
        <p:spPr>
          <a:xfrm>
            <a:off x="1225296" y="5836920"/>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253E78"/>
                </a:solidFill>
                <a:latin typeface="Inter" pitchFamily="34" charset="0"/>
                <a:ea typeface="Inter" pitchFamily="34" charset="-122"/>
                <a:cs typeface="Inter" pitchFamily="34" charset="-120"/>
              </a:rPr>
              <a:t>Agent 2: generate .feature scenarios for every feature</a:t>
            </a:r>
            <a:endParaRPr lang="en-US" sz="1700" dirty="0"/>
          </a:p>
        </p:txBody>
      </p:sp>
      <p:sp>
        <p:nvSpPr>
          <p:cNvPr id="19" name="Text 14"/>
          <p:cNvSpPr/>
          <p:nvPr/>
        </p:nvSpPr>
        <p:spPr>
          <a:xfrm>
            <a:off x="1225296" y="6464808"/>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7135CE"/>
                </a:solidFill>
                <a:latin typeface="Inter" pitchFamily="34" charset="0"/>
                <a:ea typeface="Inter" pitchFamily="34" charset="-122"/>
                <a:cs typeface="Inter" pitchFamily="34" charset="-120"/>
              </a:rPr>
              <a:t>Validate before downstream test automation</a:t>
            </a:r>
            <a:endParaRPr lang="en-US" sz="1700" dirty="0"/>
          </a:p>
        </p:txBody>
      </p:sp>
      <p:sp>
        <p:nvSpPr>
          <p:cNvPr id="20" name="Shape 15"/>
          <p:cNvSpPr/>
          <p:nvPr/>
        </p:nvSpPr>
        <p:spPr>
          <a:xfrm>
            <a:off x="6492240" y="3611880"/>
            <a:ext cx="5303520" cy="3794760"/>
          </a:xfrm>
          <a:prstGeom prst="roundRect">
            <a:avLst>
              <a:gd name="adj" fmla="val 289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2" descr="preencoded.png">    </p:cNvPr>
          <p:cNvPicPr>
            <a:picLocks noChangeAspect="1"/>
          </p:cNvPicPr>
          <p:nvPr/>
        </p:nvPicPr>
        <p:blipFill>
          <a:blip r:embed="rId4"/>
          <a:stretch>
            <a:fillRect/>
          </a:stretch>
        </p:blipFill>
        <p:spPr>
          <a:xfrm>
            <a:off x="6492240" y="3611880"/>
            <a:ext cx="5303520" cy="3794760"/>
          </a:xfrm>
          <a:prstGeom prst="rect">
            <a:avLst/>
          </a:prstGeom>
        </p:spPr>
      </p:pic>
      <p:pic>
        <p:nvPicPr>
          <p:cNvPr id="22" name="Image 3" descr="preencoded.png">    </p:cNvPr>
          <p:cNvPicPr>
            <a:picLocks noChangeAspect="1"/>
          </p:cNvPicPr>
          <p:nvPr/>
        </p:nvPicPr>
        <p:blipFill>
          <a:blip r:embed="rId5"/>
          <a:stretch>
            <a:fillRect/>
          </a:stretch>
        </p:blipFill>
        <p:spPr>
          <a:xfrm>
            <a:off x="6720840" y="3822192"/>
            <a:ext cx="347472" cy="347472"/>
          </a:xfrm>
          <a:prstGeom prst="rect">
            <a:avLst/>
          </a:prstGeom>
        </p:spPr>
      </p:pic>
      <p:sp>
        <p:nvSpPr>
          <p:cNvPr id="23" name="Text 16"/>
          <p:cNvSpPr/>
          <p:nvPr/>
        </p:nvSpPr>
        <p:spPr>
          <a:xfrm>
            <a:off x="7242048" y="382219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Outcomes</a:t>
            </a:r>
            <a:endParaRPr lang="en-US" sz="2000" dirty="0"/>
          </a:p>
        </p:txBody>
      </p:sp>
      <p:sp>
        <p:nvSpPr>
          <p:cNvPr id="24" name="Text 17"/>
          <p:cNvSpPr/>
          <p:nvPr/>
        </p:nvSpPr>
        <p:spPr>
          <a:xfrm>
            <a:off x="6803136" y="4581144"/>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253E78"/>
                </a:solidFill>
                <a:latin typeface="Inter" pitchFamily="34" charset="0"/>
                <a:ea typeface="Inter" pitchFamily="34" charset="-122"/>
                <a:cs typeface="Inter" pitchFamily="34" charset="-120"/>
              </a:rPr>
              <a:t>UI · REST API · Database · Integration features</a:t>
            </a:r>
            <a:endParaRPr lang="en-US" sz="1700" dirty="0"/>
          </a:p>
        </p:txBody>
      </p:sp>
      <p:sp>
        <p:nvSpPr>
          <p:cNvPr id="25" name="Text 18"/>
          <p:cNvSpPr/>
          <p:nvPr/>
        </p:nvSpPr>
        <p:spPr>
          <a:xfrm>
            <a:off x="6803136" y="5209032"/>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7135CE"/>
                </a:solidFill>
                <a:latin typeface="Inter" pitchFamily="34" charset="0"/>
                <a:ea typeface="Inter" pitchFamily="34" charset="-122"/>
                <a:cs typeface="Inter" pitchFamily="34" charset="-120"/>
              </a:rPr>
              <a:t>Unit · REST API · UI · DB · Performance scenarios</a:t>
            </a:r>
            <a:endParaRPr lang="en-US" sz="1700" dirty="0"/>
          </a:p>
        </p:txBody>
      </p:sp>
      <p:sp>
        <p:nvSpPr>
          <p:cNvPr id="26" name="Text 19"/>
          <p:cNvSpPr/>
          <p:nvPr/>
        </p:nvSpPr>
        <p:spPr>
          <a:xfrm>
            <a:off x="6803136" y="5836920"/>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253E78"/>
                </a:solidFill>
                <a:latin typeface="Inter" pitchFamily="34" charset="0"/>
                <a:ea typeface="Inter" pitchFamily="34" charset="-122"/>
                <a:cs typeface="Inter" pitchFamily="34" charset="-120"/>
              </a:rPr>
              <a:t>Synthetic SRS when no concrete SRS is available</a:t>
            </a:r>
            <a:endParaRPr lang="en-US" sz="1700" dirty="0"/>
          </a:p>
        </p:txBody>
      </p:sp>
      <p:sp>
        <p:nvSpPr>
          <p:cNvPr id="27" name="Text 20"/>
          <p:cNvSpPr/>
          <p:nvPr/>
        </p:nvSpPr>
        <p:spPr>
          <a:xfrm>
            <a:off x="6803136" y="6464808"/>
            <a:ext cx="4663440" cy="55473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7135CE"/>
                </a:solidFill>
                <a:latin typeface="Inter" pitchFamily="34" charset="0"/>
                <a:ea typeface="Inter" pitchFamily="34" charset="-122"/>
                <a:cs typeface="Inter" pitchFamily="34" charset="-120"/>
              </a:rPr>
              <a:t>Validated inputs for suites, reporting and RTM</a:t>
            </a:r>
            <a:endParaRPr lang="en-US" sz="1700" dirty="0"/>
          </a:p>
        </p:txBody>
      </p:sp>
      <p:sp>
        <p:nvSpPr>
          <p:cNvPr id="28" name="Shape 21"/>
          <p:cNvSpPr/>
          <p:nvPr/>
        </p:nvSpPr>
        <p:spPr>
          <a:xfrm>
            <a:off x="12070080" y="3611880"/>
            <a:ext cx="5303520" cy="3794760"/>
          </a:xfrm>
          <a:prstGeom prst="roundRect">
            <a:avLst>
              <a:gd name="adj" fmla="val 289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9" name="Image 4" descr="preencoded.png">    </p:cNvPr>
          <p:cNvPicPr>
            <a:picLocks noChangeAspect="1"/>
          </p:cNvPicPr>
          <p:nvPr/>
        </p:nvPicPr>
        <p:blipFill>
          <a:blip r:embed="rId6"/>
          <a:stretch>
            <a:fillRect/>
          </a:stretch>
        </p:blipFill>
        <p:spPr>
          <a:xfrm>
            <a:off x="12070080" y="3611880"/>
            <a:ext cx="5303520" cy="3794760"/>
          </a:xfrm>
          <a:prstGeom prst="rect">
            <a:avLst/>
          </a:prstGeom>
        </p:spPr>
      </p:pic>
      <p:pic>
        <p:nvPicPr>
          <p:cNvPr id="30" name="Image 5" descr="preencoded.png">    </p:cNvPr>
          <p:cNvPicPr>
            <a:picLocks noChangeAspect="1"/>
          </p:cNvPicPr>
          <p:nvPr/>
        </p:nvPicPr>
        <p:blipFill>
          <a:blip r:embed="rId7"/>
          <a:stretch>
            <a:fillRect/>
          </a:stretch>
        </p:blipFill>
        <p:spPr>
          <a:xfrm>
            <a:off x="12298680" y="3822192"/>
            <a:ext cx="347472" cy="347472"/>
          </a:xfrm>
          <a:prstGeom prst="rect">
            <a:avLst/>
          </a:prstGeom>
        </p:spPr>
      </p:pic>
      <p:sp>
        <p:nvSpPr>
          <p:cNvPr id="31" name="Text 22"/>
          <p:cNvSpPr/>
          <p:nvPr/>
        </p:nvSpPr>
        <p:spPr>
          <a:xfrm>
            <a:off x="12819888" y="382219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Intended advantages</a:t>
            </a:r>
            <a:endParaRPr lang="en-US" sz="2000" dirty="0"/>
          </a:p>
        </p:txBody>
      </p:sp>
      <p:sp>
        <p:nvSpPr>
          <p:cNvPr id="32" name="Text 23"/>
          <p:cNvSpPr/>
          <p:nvPr/>
        </p:nvSpPr>
        <p:spPr>
          <a:xfrm>
            <a:off x="12380976" y="4581144"/>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Reduce repetitive manual extraction and drafting</a:t>
            </a:r>
            <a:endParaRPr lang="en-US" sz="1500" dirty="0"/>
          </a:p>
        </p:txBody>
      </p:sp>
      <p:sp>
        <p:nvSpPr>
          <p:cNvPr id="33" name="Text 24"/>
          <p:cNvSpPr/>
          <p:nvPr/>
        </p:nvSpPr>
        <p:spPr>
          <a:xfrm>
            <a:off x="12380976" y="5148072"/>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Apply consistent feature and scenario classifications</a:t>
            </a:r>
            <a:endParaRPr lang="en-US" sz="1500" dirty="0"/>
          </a:p>
        </p:txBody>
      </p:sp>
      <p:sp>
        <p:nvSpPr>
          <p:cNvPr id="34" name="Text 25"/>
          <p:cNvSpPr/>
          <p:nvPr/>
        </p:nvSpPr>
        <p:spPr>
          <a:xfrm>
            <a:off x="12380976" y="5715000"/>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Reuse knowledge when a revised build arrives</a:t>
            </a:r>
            <a:endParaRPr lang="en-US" sz="1500" dirty="0"/>
          </a:p>
        </p:txBody>
      </p:sp>
      <p:sp>
        <p:nvSpPr>
          <p:cNvPr id="35" name="Text 26"/>
          <p:cNvSpPr/>
          <p:nvPr/>
        </p:nvSpPr>
        <p:spPr>
          <a:xfrm>
            <a:off x="12380976" y="6281928"/>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Expose LLM differences before human review</a:t>
            </a:r>
            <a:endParaRPr lang="en-US" sz="1500" dirty="0"/>
          </a:p>
        </p:txBody>
      </p:sp>
      <p:sp>
        <p:nvSpPr>
          <p:cNvPr id="36" name="Text 27"/>
          <p:cNvSpPr/>
          <p:nvPr/>
        </p:nvSpPr>
        <p:spPr>
          <a:xfrm>
            <a:off x="12380976" y="6848856"/>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Retain links between requirements, features and tests</a:t>
            </a:r>
            <a:endParaRPr lang="en-US" sz="1500" dirty="0"/>
          </a:p>
        </p:txBody>
      </p:sp>
      <p:sp>
        <p:nvSpPr>
          <p:cNvPr id="37" name="Shape 28"/>
          <p:cNvSpPr/>
          <p:nvPr/>
        </p:nvSpPr>
        <p:spPr>
          <a:xfrm>
            <a:off x="914400" y="7607808"/>
            <a:ext cx="16459200" cy="1188720"/>
          </a:xfrm>
          <a:prstGeom prst="roundRect">
            <a:avLst>
              <a:gd name="adj" fmla="val 923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8" name="Image 6" descr="preencoded.png">    </p:cNvPr>
          <p:cNvPicPr>
            <a:picLocks noChangeAspect="1"/>
          </p:cNvPicPr>
          <p:nvPr/>
        </p:nvPicPr>
        <p:blipFill>
          <a:blip r:embed="rId8"/>
          <a:stretch>
            <a:fillRect/>
          </a:stretch>
        </p:blipFill>
        <p:spPr>
          <a:xfrm>
            <a:off x="914400" y="7607808"/>
            <a:ext cx="16459200" cy="1188720"/>
          </a:xfrm>
          <a:prstGeom prst="rect">
            <a:avLst/>
          </a:prstGeom>
        </p:spPr>
      </p:pic>
      <p:pic>
        <p:nvPicPr>
          <p:cNvPr id="39" name="Image 7" descr="preencoded.png">    </p:cNvPr>
          <p:cNvPicPr>
            <a:picLocks noChangeAspect="1"/>
          </p:cNvPicPr>
          <p:nvPr/>
        </p:nvPicPr>
        <p:blipFill>
          <a:blip r:embed="rId9"/>
          <a:stretch>
            <a:fillRect/>
          </a:stretch>
        </p:blipFill>
        <p:spPr>
          <a:xfrm>
            <a:off x="1143000" y="7744968"/>
            <a:ext cx="320040" cy="320040"/>
          </a:xfrm>
          <a:prstGeom prst="rect">
            <a:avLst/>
          </a:prstGeom>
        </p:spPr>
      </p:pic>
      <p:sp>
        <p:nvSpPr>
          <p:cNvPr id="40" name="Text 29"/>
          <p:cNvSpPr/>
          <p:nvPr/>
        </p:nvSpPr>
        <p:spPr>
          <a:xfrm>
            <a:off x="1691640" y="7744968"/>
            <a:ext cx="15316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PROCESS AUTOMATION APPROACHES</a:t>
            </a:r>
            <a:endParaRPr lang="en-US" sz="1500" dirty="0"/>
          </a:p>
        </p:txBody>
      </p:sp>
      <p:sp>
        <p:nvSpPr>
          <p:cNvPr id="41" name="Text 30"/>
          <p:cNvSpPr/>
          <p:nvPr/>
        </p:nvSpPr>
        <p:spPr>
          <a:xfrm>
            <a:off x="1280160" y="8156448"/>
            <a:ext cx="15727680" cy="310896"/>
          </a:xfrm>
          <a:prstGeom prst="rect">
            <a:avLst/>
          </a:prstGeom>
          <a:noFill/>
          <a:ln/>
        </p:spPr>
        <p:txBody>
          <a:bodyPr wrap="square" lIns="0" tIns="0" rIns="0" bIns="0" rtlCol="0" anchor="ctr">
            <a:normAutofit/>
          </a:bodyPr>
          <a:lstStyle/>
          <a:p>
            <a:pPr marL="190500" indent="-190500">
              <a:buSzPct val="100000"/>
              <a:buChar char="•"/>
            </a:pPr>
            <a:r>
              <a:rPr lang="en-US" sz="1800" b="1" dirty="0">
                <a:solidFill>
                  <a:srgbClr val="2563EB"/>
                </a:solidFill>
                <a:latin typeface="Poppins" pitchFamily="34" charset="0"/>
                <a:ea typeface="Poppins" pitchFamily="34" charset="-122"/>
                <a:cs typeface="Poppins" pitchFamily="34" charset="-120"/>
              </a:rPr>
              <a:t>Top-to-bottom: SRS → classified features → test scenarios</a:t>
            </a:r>
            <a:endParaRPr lang="en-US" sz="1800" dirty="0"/>
          </a:p>
        </p:txBody>
      </p:sp>
      <p:sp>
        <p:nvSpPr>
          <p:cNvPr id="42" name="Text 31"/>
          <p:cNvSpPr/>
          <p:nvPr/>
        </p:nvSpPr>
        <p:spPr>
          <a:xfrm>
            <a:off x="1280160" y="8485632"/>
            <a:ext cx="15727680" cy="310896"/>
          </a:xfrm>
          <a:prstGeom prst="rect">
            <a:avLst/>
          </a:prstGeom>
          <a:noFill/>
          <a:ln/>
        </p:spPr>
        <p:txBody>
          <a:bodyPr wrap="square" lIns="0" tIns="0" rIns="0" bIns="0" rtlCol="0" anchor="ctr">
            <a:normAutofit/>
          </a:bodyPr>
          <a:lstStyle/>
          <a:p>
            <a:pPr marL="190500" indent="-190500">
              <a:buSzPct val="100000"/>
              <a:buChar char="•"/>
            </a:pPr>
            <a:r>
              <a:rPr lang="en-US" sz="1800" b="1" dirty="0">
                <a:solidFill>
                  <a:srgbClr val="2563EB"/>
                </a:solidFill>
                <a:latin typeface="Poppins" pitchFamily="34" charset="0"/>
                <a:ea typeface="Poppins" pitchFamily="34" charset="-122"/>
                <a:cs typeface="Poppins" pitchFamily="34" charset="-120"/>
              </a:rPr>
              <a:t>Bottom-to-top: source code + DB schema → features / scenarios → synthetic SRS</a:t>
            </a:r>
            <a:endParaRPr lang="en-US" sz="1800" dirty="0"/>
          </a:p>
        </p:txBody>
      </p:sp>
      <p:sp>
        <p:nvSpPr>
          <p:cNvPr id="43" name="Text 32"/>
          <p:cNvSpPr/>
          <p:nvPr/>
        </p:nvSpPr>
        <p:spPr>
          <a:xfrm>
            <a:off x="914400" y="9034272"/>
            <a:ext cx="16459200" cy="438912"/>
          </a:xfrm>
          <a:prstGeom prst="rect">
            <a:avLst/>
          </a:prstGeom>
          <a:noFill/>
          <a:ln/>
        </p:spPr>
        <p:txBody>
          <a:bodyPr wrap="square" lIns="0" tIns="0" rIns="0" bIns="0" rtlCol="0" anchor="ctr">
            <a:normAutofit/>
          </a:bodyPr>
          <a:lstStyle/>
          <a:p>
            <a:pPr algn="ctr" indent="0" marL="0">
              <a:buNone/>
            </a:pPr>
            <a:r>
              <a:rPr lang="en-US" sz="1800" b="1" dirty="0">
                <a:solidFill>
                  <a:srgbClr val="7135CE"/>
                </a:solidFill>
                <a:latin typeface="Poppins" pitchFamily="34" charset="0"/>
                <a:ea typeface="Poppins" pitchFamily="34" charset="-122"/>
                <a:cs typeface="Poppins" pitchFamily="34" charset="-120"/>
              </a:rPr>
              <a:t>Delivered through an agentic AI framework: two purpose-built agents supported by shared RAG context.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FRAMEWORK INTRODUCTION</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Agentic AI Framework — Two Agents, Shared RAG</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03  /  19</a:t>
            </a:r>
            <a:endParaRPr lang="en-US" sz="1200" dirty="0"/>
          </a:p>
        </p:txBody>
      </p:sp>
      <p:sp>
        <p:nvSpPr>
          <p:cNvPr id="11" name="Text 8"/>
          <p:cNvSpPr/>
          <p:nvPr/>
        </p:nvSpPr>
        <p:spPr>
          <a:xfrm>
            <a:off x="914400" y="2816352"/>
            <a:ext cx="16459200" cy="566928"/>
          </a:xfrm>
          <a:prstGeom prst="rect">
            <a:avLst/>
          </a:prstGeom>
          <a:noFill/>
          <a:ln/>
        </p:spPr>
        <p:txBody>
          <a:bodyPr wrap="square" lIns="0" tIns="0" rIns="0" bIns="0" rtlCol="0" anchor="ctr">
            <a:normAutofit/>
          </a:bodyPr>
          <a:lstStyle/>
          <a:p>
            <a:pPr algn="ctr" indent="0" marL="0">
              <a:buNone/>
            </a:pPr>
            <a:r>
              <a:rPr lang="en-US" sz="2200" dirty="0">
                <a:solidFill>
                  <a:srgbClr val="2563EB"/>
                </a:solidFill>
                <a:latin typeface="Inter" pitchFamily="34" charset="0"/>
                <a:ea typeface="Inter" pitchFamily="34" charset="-122"/>
                <a:cs typeface="Inter" pitchFamily="34" charset="-120"/>
              </a:rPr>
              <a:t>Shared project knowledge supports feature generation, scenario generation and validated reuse.</a:t>
            </a:r>
            <a:endParaRPr lang="en-US" sz="2200" dirty="0"/>
          </a:p>
        </p:txBody>
      </p:sp>
      <p:sp>
        <p:nvSpPr>
          <p:cNvPr id="12" name="Shape 9"/>
          <p:cNvSpPr/>
          <p:nvPr/>
        </p:nvSpPr>
        <p:spPr>
          <a:xfrm>
            <a:off x="914400" y="365760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657600"/>
            <a:ext cx="3922776" cy="777240"/>
          </a:xfrm>
          <a:prstGeom prst="rect">
            <a:avLst/>
          </a:prstGeom>
        </p:spPr>
      </p:pic>
      <p:pic>
        <p:nvPicPr>
          <p:cNvPr id="14" name="Image 1" descr="preencoded.png">    </p:cNvPr>
          <p:cNvPicPr>
            <a:picLocks noChangeAspect="1"/>
          </p:cNvPicPr>
          <p:nvPr/>
        </p:nvPicPr>
        <p:blipFill>
          <a:blip r:embed="rId3"/>
          <a:stretch>
            <a:fillRect/>
          </a:stretch>
        </p:blipFill>
        <p:spPr>
          <a:xfrm>
            <a:off x="1042416" y="3899916"/>
            <a:ext cx="292608" cy="292608"/>
          </a:xfrm>
          <a:prstGeom prst="rect">
            <a:avLst/>
          </a:prstGeom>
        </p:spPr>
      </p:pic>
      <p:sp>
        <p:nvSpPr>
          <p:cNvPr id="15" name="Text 10"/>
          <p:cNvSpPr/>
          <p:nvPr/>
        </p:nvSpPr>
        <p:spPr>
          <a:xfrm>
            <a:off x="1417320" y="374904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SRS or build artifacts</a:t>
            </a:r>
            <a:endParaRPr lang="en-US" sz="1800" dirty="0"/>
          </a:p>
        </p:txBody>
      </p:sp>
      <p:sp>
        <p:nvSpPr>
          <p:cNvPr id="16" name="Shape 11"/>
          <p:cNvSpPr/>
          <p:nvPr/>
        </p:nvSpPr>
        <p:spPr>
          <a:xfrm>
            <a:off x="4860036" y="4046220"/>
            <a:ext cx="210312" cy="0"/>
          </a:xfrm>
          <a:prstGeom prst="line">
            <a:avLst/>
          </a:prstGeom>
          <a:noFill/>
          <a:ln w="20320">
            <a:solidFill>
              <a:srgbClr val="7135CE"/>
            </a:solidFill>
            <a:prstDash val="solid"/>
            <a:tailEnd type="triangle"/>
          </a:ln>
        </p:spPr>
      </p:sp>
      <p:sp>
        <p:nvSpPr>
          <p:cNvPr id="17" name="Shape 12"/>
          <p:cNvSpPr/>
          <p:nvPr/>
        </p:nvSpPr>
        <p:spPr>
          <a:xfrm>
            <a:off x="5093208" y="365760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8" name="Image 2" descr="preencoded.png">    </p:cNvPr>
          <p:cNvPicPr>
            <a:picLocks noChangeAspect="1"/>
          </p:cNvPicPr>
          <p:nvPr/>
        </p:nvPicPr>
        <p:blipFill>
          <a:blip r:embed="rId4"/>
          <a:stretch>
            <a:fillRect/>
          </a:stretch>
        </p:blipFill>
        <p:spPr>
          <a:xfrm>
            <a:off x="5093208" y="3657600"/>
            <a:ext cx="3922776" cy="777240"/>
          </a:xfrm>
          <a:prstGeom prst="rect">
            <a:avLst/>
          </a:prstGeom>
        </p:spPr>
      </p:pic>
      <p:pic>
        <p:nvPicPr>
          <p:cNvPr id="19" name="Image 3" descr="preencoded.png">    </p:cNvPr>
          <p:cNvPicPr>
            <a:picLocks noChangeAspect="1"/>
          </p:cNvPicPr>
          <p:nvPr/>
        </p:nvPicPr>
        <p:blipFill>
          <a:blip r:embed="rId5"/>
          <a:stretch>
            <a:fillRect/>
          </a:stretch>
        </p:blipFill>
        <p:spPr>
          <a:xfrm>
            <a:off x="5221224" y="3899916"/>
            <a:ext cx="292608" cy="292608"/>
          </a:xfrm>
          <a:prstGeom prst="rect">
            <a:avLst/>
          </a:prstGeom>
        </p:spPr>
      </p:pic>
      <p:sp>
        <p:nvSpPr>
          <p:cNvPr id="20" name="Text 13"/>
          <p:cNvSpPr/>
          <p:nvPr/>
        </p:nvSpPr>
        <p:spPr>
          <a:xfrm>
            <a:off x="5596128" y="374904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Shared RAG context</a:t>
            </a:r>
            <a:endParaRPr lang="en-US" sz="1800" dirty="0"/>
          </a:p>
        </p:txBody>
      </p:sp>
      <p:sp>
        <p:nvSpPr>
          <p:cNvPr id="21" name="Shape 14"/>
          <p:cNvSpPr/>
          <p:nvPr/>
        </p:nvSpPr>
        <p:spPr>
          <a:xfrm>
            <a:off x="9038844" y="4046220"/>
            <a:ext cx="210312" cy="0"/>
          </a:xfrm>
          <a:prstGeom prst="line">
            <a:avLst/>
          </a:prstGeom>
          <a:noFill/>
          <a:ln w="20320">
            <a:solidFill>
              <a:srgbClr val="7135CE"/>
            </a:solidFill>
            <a:prstDash val="solid"/>
            <a:tailEnd type="triangle"/>
          </a:ln>
        </p:spPr>
      </p:sp>
      <p:sp>
        <p:nvSpPr>
          <p:cNvPr id="22" name="Shape 15"/>
          <p:cNvSpPr/>
          <p:nvPr/>
        </p:nvSpPr>
        <p:spPr>
          <a:xfrm>
            <a:off x="9272016" y="365760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3" name="Image 4" descr="preencoded.png">    </p:cNvPr>
          <p:cNvPicPr>
            <a:picLocks noChangeAspect="1"/>
          </p:cNvPicPr>
          <p:nvPr/>
        </p:nvPicPr>
        <p:blipFill>
          <a:blip r:embed="rId6"/>
          <a:stretch>
            <a:fillRect/>
          </a:stretch>
        </p:blipFill>
        <p:spPr>
          <a:xfrm>
            <a:off x="9272016" y="3657600"/>
            <a:ext cx="3922776" cy="777240"/>
          </a:xfrm>
          <a:prstGeom prst="rect">
            <a:avLst/>
          </a:prstGeom>
        </p:spPr>
      </p:pic>
      <p:pic>
        <p:nvPicPr>
          <p:cNvPr id="24" name="Image 5" descr="preencoded.png">    </p:cNvPr>
          <p:cNvPicPr>
            <a:picLocks noChangeAspect="1"/>
          </p:cNvPicPr>
          <p:nvPr/>
        </p:nvPicPr>
        <p:blipFill>
          <a:blip r:embed="rId7"/>
          <a:stretch>
            <a:fillRect/>
          </a:stretch>
        </p:blipFill>
        <p:spPr>
          <a:xfrm>
            <a:off x="9400032" y="3899916"/>
            <a:ext cx="292608" cy="292608"/>
          </a:xfrm>
          <a:prstGeom prst="rect">
            <a:avLst/>
          </a:prstGeom>
        </p:spPr>
      </p:pic>
      <p:sp>
        <p:nvSpPr>
          <p:cNvPr id="25" name="Text 16"/>
          <p:cNvSpPr/>
          <p:nvPr/>
        </p:nvSpPr>
        <p:spPr>
          <a:xfrm>
            <a:off x="9774936" y="374904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Two AI agents</a:t>
            </a:r>
            <a:endParaRPr lang="en-US" sz="1800" dirty="0"/>
          </a:p>
        </p:txBody>
      </p:sp>
      <p:sp>
        <p:nvSpPr>
          <p:cNvPr id="26" name="Shape 17"/>
          <p:cNvSpPr/>
          <p:nvPr/>
        </p:nvSpPr>
        <p:spPr>
          <a:xfrm>
            <a:off x="13217652" y="4046220"/>
            <a:ext cx="210312" cy="0"/>
          </a:xfrm>
          <a:prstGeom prst="line">
            <a:avLst/>
          </a:prstGeom>
          <a:noFill/>
          <a:ln w="20320">
            <a:solidFill>
              <a:srgbClr val="7135CE"/>
            </a:solidFill>
            <a:prstDash val="solid"/>
            <a:tailEnd type="triangle"/>
          </a:ln>
        </p:spPr>
      </p:sp>
      <p:sp>
        <p:nvSpPr>
          <p:cNvPr id="27" name="Shape 18"/>
          <p:cNvSpPr/>
          <p:nvPr/>
        </p:nvSpPr>
        <p:spPr>
          <a:xfrm>
            <a:off x="13450824" y="365760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6" descr="preencoded.png">    </p:cNvPr>
          <p:cNvPicPr>
            <a:picLocks noChangeAspect="1"/>
          </p:cNvPicPr>
          <p:nvPr/>
        </p:nvPicPr>
        <p:blipFill>
          <a:blip r:embed="rId8"/>
          <a:stretch>
            <a:fillRect/>
          </a:stretch>
        </p:blipFill>
        <p:spPr>
          <a:xfrm>
            <a:off x="13450824" y="3657600"/>
            <a:ext cx="3922776" cy="777240"/>
          </a:xfrm>
          <a:prstGeom prst="rect">
            <a:avLst/>
          </a:prstGeom>
        </p:spPr>
      </p:pic>
      <p:pic>
        <p:nvPicPr>
          <p:cNvPr id="29" name="Image 7" descr="preencoded.png">    </p:cNvPr>
          <p:cNvPicPr>
            <a:picLocks noChangeAspect="1"/>
          </p:cNvPicPr>
          <p:nvPr/>
        </p:nvPicPr>
        <p:blipFill>
          <a:blip r:embed="rId9"/>
          <a:stretch>
            <a:fillRect/>
          </a:stretch>
        </p:blipFill>
        <p:spPr>
          <a:xfrm>
            <a:off x="13578840" y="3899916"/>
            <a:ext cx="292608" cy="292608"/>
          </a:xfrm>
          <a:prstGeom prst="rect">
            <a:avLst/>
          </a:prstGeom>
        </p:spPr>
      </p:pic>
      <p:sp>
        <p:nvSpPr>
          <p:cNvPr id="30" name="Text 19"/>
          <p:cNvSpPr/>
          <p:nvPr/>
        </p:nvSpPr>
        <p:spPr>
          <a:xfrm>
            <a:off x="13953744" y="374904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Validated scenarios</a:t>
            </a:r>
            <a:endParaRPr lang="en-US" sz="1800" dirty="0"/>
          </a:p>
        </p:txBody>
      </p:sp>
      <p:sp>
        <p:nvSpPr>
          <p:cNvPr id="31" name="Shape 20"/>
          <p:cNvSpPr/>
          <p:nvPr/>
        </p:nvSpPr>
        <p:spPr>
          <a:xfrm>
            <a:off x="914400" y="4892040"/>
            <a:ext cx="5303520" cy="3246120"/>
          </a:xfrm>
          <a:prstGeom prst="roundRect">
            <a:avLst>
              <a:gd name="adj" fmla="val 338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2" name="Image 8" descr="preencoded.png">    </p:cNvPr>
          <p:cNvPicPr>
            <a:picLocks noChangeAspect="1"/>
          </p:cNvPicPr>
          <p:nvPr/>
        </p:nvPicPr>
        <p:blipFill>
          <a:blip r:embed="rId10"/>
          <a:stretch>
            <a:fillRect/>
          </a:stretch>
        </p:blipFill>
        <p:spPr>
          <a:xfrm>
            <a:off x="914400" y="4892040"/>
            <a:ext cx="5303520" cy="3246120"/>
          </a:xfrm>
          <a:prstGeom prst="rect">
            <a:avLst/>
          </a:prstGeom>
        </p:spPr>
      </p:pic>
      <p:pic>
        <p:nvPicPr>
          <p:cNvPr id="33" name="Image 9" descr="preencoded.png">    </p:cNvPr>
          <p:cNvPicPr>
            <a:picLocks noChangeAspect="1"/>
          </p:cNvPicPr>
          <p:nvPr/>
        </p:nvPicPr>
        <p:blipFill>
          <a:blip r:embed="rId11"/>
          <a:stretch>
            <a:fillRect/>
          </a:stretch>
        </p:blipFill>
        <p:spPr>
          <a:xfrm>
            <a:off x="1143000" y="5102352"/>
            <a:ext cx="347472" cy="347472"/>
          </a:xfrm>
          <a:prstGeom prst="rect">
            <a:avLst/>
          </a:prstGeom>
        </p:spPr>
      </p:pic>
      <p:sp>
        <p:nvSpPr>
          <p:cNvPr id="34" name="Text 21"/>
          <p:cNvSpPr/>
          <p:nvPr/>
        </p:nvSpPr>
        <p:spPr>
          <a:xfrm>
            <a:off x="1664208" y="510235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Shared RAG knowledge</a:t>
            </a:r>
            <a:endParaRPr lang="en-US" sz="2000" dirty="0"/>
          </a:p>
        </p:txBody>
      </p:sp>
      <p:sp>
        <p:nvSpPr>
          <p:cNvPr id="35" name="Text 22"/>
          <p:cNvSpPr/>
          <p:nvPr/>
        </p:nvSpPr>
        <p:spPr>
          <a:xfrm>
            <a:off x="1225296" y="5861304"/>
            <a:ext cx="466344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Source code, DB schemas and SRS</a:t>
            </a:r>
            <a:endParaRPr lang="en-US" sz="1800" dirty="0"/>
          </a:p>
        </p:txBody>
      </p:sp>
      <p:sp>
        <p:nvSpPr>
          <p:cNvPr id="36" name="Text 23"/>
          <p:cNvSpPr/>
          <p:nvPr/>
        </p:nvSpPr>
        <p:spPr>
          <a:xfrm>
            <a:off x="1225296" y="624535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Generated features, scenarios and results</a:t>
            </a:r>
            <a:endParaRPr lang="en-US" sz="1800" dirty="0"/>
          </a:p>
        </p:txBody>
      </p:sp>
      <p:sp>
        <p:nvSpPr>
          <p:cNvPr id="37" name="Text 24"/>
          <p:cNvSpPr/>
          <p:nvPr/>
        </p:nvSpPr>
        <p:spPr>
          <a:xfrm>
            <a:off x="1225296" y="6903720"/>
            <a:ext cx="466344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Retrieve context for both agents</a:t>
            </a:r>
            <a:endParaRPr lang="en-US" sz="1800" dirty="0"/>
          </a:p>
        </p:txBody>
      </p:sp>
      <p:sp>
        <p:nvSpPr>
          <p:cNvPr id="38" name="Shape 25"/>
          <p:cNvSpPr/>
          <p:nvPr/>
        </p:nvSpPr>
        <p:spPr>
          <a:xfrm>
            <a:off x="6492240" y="4892040"/>
            <a:ext cx="5303520" cy="3246120"/>
          </a:xfrm>
          <a:prstGeom prst="roundRect">
            <a:avLst>
              <a:gd name="adj" fmla="val 338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9" name="Image 10" descr="preencoded.png">    </p:cNvPr>
          <p:cNvPicPr>
            <a:picLocks noChangeAspect="1"/>
          </p:cNvPicPr>
          <p:nvPr/>
        </p:nvPicPr>
        <p:blipFill>
          <a:blip r:embed="rId12"/>
          <a:stretch>
            <a:fillRect/>
          </a:stretch>
        </p:blipFill>
        <p:spPr>
          <a:xfrm>
            <a:off x="6492240" y="4892040"/>
            <a:ext cx="5303520" cy="3246120"/>
          </a:xfrm>
          <a:prstGeom prst="rect">
            <a:avLst/>
          </a:prstGeom>
        </p:spPr>
      </p:pic>
      <p:pic>
        <p:nvPicPr>
          <p:cNvPr id="40" name="Image 11" descr="preencoded.png">    </p:cNvPr>
          <p:cNvPicPr>
            <a:picLocks noChangeAspect="1"/>
          </p:cNvPicPr>
          <p:nvPr/>
        </p:nvPicPr>
        <p:blipFill>
          <a:blip r:embed="rId13"/>
          <a:stretch>
            <a:fillRect/>
          </a:stretch>
        </p:blipFill>
        <p:spPr>
          <a:xfrm>
            <a:off x="6720840" y="5102352"/>
            <a:ext cx="347472" cy="347472"/>
          </a:xfrm>
          <a:prstGeom prst="rect">
            <a:avLst/>
          </a:prstGeom>
        </p:spPr>
      </p:pic>
      <p:sp>
        <p:nvSpPr>
          <p:cNvPr id="41" name="Text 26"/>
          <p:cNvSpPr/>
          <p:nvPr/>
        </p:nvSpPr>
        <p:spPr>
          <a:xfrm>
            <a:off x="7242048" y="510235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Agent 1 · Feature Generator</a:t>
            </a:r>
            <a:endParaRPr lang="en-US" sz="2000" dirty="0"/>
          </a:p>
        </p:txBody>
      </p:sp>
      <p:sp>
        <p:nvSpPr>
          <p:cNvPr id="42" name="Text 27"/>
          <p:cNvSpPr/>
          <p:nvPr/>
        </p:nvSpPr>
        <p:spPr>
          <a:xfrm>
            <a:off x="6803136" y="586130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Extract and classify project features</a:t>
            </a:r>
            <a:endParaRPr lang="en-US" sz="1800" dirty="0"/>
          </a:p>
        </p:txBody>
      </p:sp>
      <p:sp>
        <p:nvSpPr>
          <p:cNvPr id="43" name="Text 28"/>
          <p:cNvSpPr/>
          <p:nvPr/>
        </p:nvSpPr>
        <p:spPr>
          <a:xfrm>
            <a:off x="6803136" y="651967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UI · REST API · Database · Integration</a:t>
            </a:r>
            <a:endParaRPr lang="en-US" sz="1800" dirty="0"/>
          </a:p>
        </p:txBody>
      </p:sp>
      <p:sp>
        <p:nvSpPr>
          <p:cNvPr id="44" name="Text 29"/>
          <p:cNvSpPr/>
          <p:nvPr/>
        </p:nvSpPr>
        <p:spPr>
          <a:xfrm>
            <a:off x="6803136" y="7178040"/>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Write classified .md feature files</a:t>
            </a:r>
            <a:endParaRPr lang="en-US" sz="1800" dirty="0"/>
          </a:p>
        </p:txBody>
      </p:sp>
      <p:sp>
        <p:nvSpPr>
          <p:cNvPr id="45" name="Shape 30"/>
          <p:cNvSpPr/>
          <p:nvPr/>
        </p:nvSpPr>
        <p:spPr>
          <a:xfrm>
            <a:off x="12070080" y="4892040"/>
            <a:ext cx="5303520" cy="3246120"/>
          </a:xfrm>
          <a:prstGeom prst="roundRect">
            <a:avLst>
              <a:gd name="adj" fmla="val 338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6" name="Image 12" descr="preencoded.png">    </p:cNvPr>
          <p:cNvPicPr>
            <a:picLocks noChangeAspect="1"/>
          </p:cNvPicPr>
          <p:nvPr/>
        </p:nvPicPr>
        <p:blipFill>
          <a:blip r:embed="rId14"/>
          <a:stretch>
            <a:fillRect/>
          </a:stretch>
        </p:blipFill>
        <p:spPr>
          <a:xfrm>
            <a:off x="12070080" y="4892040"/>
            <a:ext cx="5303520" cy="3246120"/>
          </a:xfrm>
          <a:prstGeom prst="rect">
            <a:avLst/>
          </a:prstGeom>
        </p:spPr>
      </p:pic>
      <p:pic>
        <p:nvPicPr>
          <p:cNvPr id="47" name="Image 13" descr="preencoded.png">    </p:cNvPr>
          <p:cNvPicPr>
            <a:picLocks noChangeAspect="1"/>
          </p:cNvPicPr>
          <p:nvPr/>
        </p:nvPicPr>
        <p:blipFill>
          <a:blip r:embed="rId15"/>
          <a:stretch>
            <a:fillRect/>
          </a:stretch>
        </p:blipFill>
        <p:spPr>
          <a:xfrm>
            <a:off x="12298680" y="5102352"/>
            <a:ext cx="347472" cy="347472"/>
          </a:xfrm>
          <a:prstGeom prst="rect">
            <a:avLst/>
          </a:prstGeom>
        </p:spPr>
      </p:pic>
      <p:sp>
        <p:nvSpPr>
          <p:cNvPr id="48" name="Text 31"/>
          <p:cNvSpPr/>
          <p:nvPr/>
        </p:nvSpPr>
        <p:spPr>
          <a:xfrm>
            <a:off x="12819888" y="5102352"/>
            <a:ext cx="4315968" cy="690880"/>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Agent 2 · Scenario Generator</a:t>
            </a:r>
            <a:endParaRPr lang="en-US" sz="2000" dirty="0"/>
          </a:p>
        </p:txBody>
      </p:sp>
      <p:sp>
        <p:nvSpPr>
          <p:cNvPr id="49" name="Text 32"/>
          <p:cNvSpPr/>
          <p:nvPr/>
        </p:nvSpPr>
        <p:spPr>
          <a:xfrm>
            <a:off x="12380976" y="6021832"/>
            <a:ext cx="466344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Read every classified feature</a:t>
            </a:r>
            <a:endParaRPr lang="en-US" sz="1800" dirty="0"/>
          </a:p>
        </p:txBody>
      </p:sp>
      <p:sp>
        <p:nvSpPr>
          <p:cNvPr id="50" name="Text 33"/>
          <p:cNvSpPr/>
          <p:nvPr/>
        </p:nvSpPr>
        <p:spPr>
          <a:xfrm>
            <a:off x="12380976" y="6405880"/>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Generate layered manual test scenarios</a:t>
            </a:r>
            <a:endParaRPr lang="en-US" sz="1800" dirty="0"/>
          </a:p>
        </p:txBody>
      </p:sp>
      <p:sp>
        <p:nvSpPr>
          <p:cNvPr id="51" name="Text 34"/>
          <p:cNvSpPr/>
          <p:nvPr/>
        </p:nvSpPr>
        <p:spPr>
          <a:xfrm>
            <a:off x="12380976" y="7064248"/>
            <a:ext cx="466344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Write .feature scenario files</a:t>
            </a:r>
            <a:endParaRPr lang="en-US" sz="1800" dirty="0"/>
          </a:p>
        </p:txBody>
      </p:sp>
      <p:sp>
        <p:nvSpPr>
          <p:cNvPr id="52" name="Text 35"/>
          <p:cNvSpPr/>
          <p:nvPr/>
        </p:nvSpPr>
        <p:spPr>
          <a:xfrm>
            <a:off x="914400" y="8668512"/>
            <a:ext cx="16459200" cy="594360"/>
          </a:xfrm>
          <a:prstGeom prst="rect">
            <a:avLst/>
          </a:prstGeom>
          <a:noFill/>
          <a:ln/>
        </p:spPr>
        <p:txBody>
          <a:bodyPr wrap="square" lIns="0" tIns="0" rIns="0" bIns="0" rtlCol="0" anchor="ctr">
            <a:normAutofit/>
          </a:bodyPr>
          <a:lstStyle/>
          <a:p>
            <a:pPr algn="ctr" indent="0" marL="0">
              <a:buNone/>
            </a:pPr>
            <a:r>
              <a:rPr lang="en-US" sz="1800" dirty="0">
                <a:solidFill>
                  <a:srgbClr val="2563EB"/>
                </a:solidFill>
                <a:latin typeface="Inter" pitchFamily="34" charset="0"/>
                <a:ea typeface="Inter" pitchFamily="34" charset="-122"/>
                <a:cs typeface="Inter" pitchFamily="34" charset="-120"/>
              </a:rPr>
              <a:t>Parallel LLM outputs are reconciled, then manually and stakeholder validated before downstream automation.</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KNOWLEDGE STORAGE &amp; RETRIEVAL</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RAG — Shared, Reusable Project Knowledge</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04  /  19</a:t>
            </a:r>
            <a:endParaRPr lang="en-US" sz="1200" dirty="0"/>
          </a:p>
        </p:txBody>
      </p:sp>
      <p:sp>
        <p:nvSpPr>
          <p:cNvPr id="11" name="Text 8"/>
          <p:cNvSpPr/>
          <p:nvPr/>
        </p:nvSpPr>
        <p:spPr>
          <a:xfrm>
            <a:off x="914400" y="2852928"/>
            <a:ext cx="45720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INGEST SOURCE ARTIFACTS</a:t>
            </a:r>
            <a:endParaRPr lang="en-US" sz="1600" dirty="0"/>
          </a:p>
        </p:txBody>
      </p:sp>
      <p:sp>
        <p:nvSpPr>
          <p:cNvPr id="12" name="Shape 9"/>
          <p:cNvSpPr/>
          <p:nvPr/>
        </p:nvSpPr>
        <p:spPr>
          <a:xfrm>
            <a:off x="914400" y="3429000"/>
            <a:ext cx="402336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429000"/>
            <a:ext cx="4023360" cy="822960"/>
          </a:xfrm>
          <a:prstGeom prst="rect">
            <a:avLst/>
          </a:prstGeom>
        </p:spPr>
      </p:pic>
      <p:pic>
        <p:nvPicPr>
          <p:cNvPr id="14" name="Image 1" descr="preencoded.png">    </p:cNvPr>
          <p:cNvPicPr>
            <a:picLocks noChangeAspect="1"/>
          </p:cNvPicPr>
          <p:nvPr/>
        </p:nvPicPr>
        <p:blipFill>
          <a:blip r:embed="rId3"/>
          <a:stretch>
            <a:fillRect/>
          </a:stretch>
        </p:blipFill>
        <p:spPr>
          <a:xfrm>
            <a:off x="1143000" y="3648456"/>
            <a:ext cx="384048" cy="384048"/>
          </a:xfrm>
          <a:prstGeom prst="rect">
            <a:avLst/>
          </a:prstGeom>
        </p:spPr>
      </p:pic>
      <p:sp>
        <p:nvSpPr>
          <p:cNvPr id="15" name="Text 10"/>
          <p:cNvSpPr/>
          <p:nvPr/>
        </p:nvSpPr>
        <p:spPr>
          <a:xfrm>
            <a:off x="1737360" y="3566160"/>
            <a:ext cx="297180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Front-end source code</a:t>
            </a:r>
            <a:endParaRPr lang="en-US" sz="2000" dirty="0"/>
          </a:p>
        </p:txBody>
      </p:sp>
      <p:sp>
        <p:nvSpPr>
          <p:cNvPr id="16" name="Shape 11"/>
          <p:cNvSpPr/>
          <p:nvPr/>
        </p:nvSpPr>
        <p:spPr>
          <a:xfrm>
            <a:off x="914400" y="4453128"/>
            <a:ext cx="402336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2" descr="preencoded.png">    </p:cNvPr>
          <p:cNvPicPr>
            <a:picLocks noChangeAspect="1"/>
          </p:cNvPicPr>
          <p:nvPr/>
        </p:nvPicPr>
        <p:blipFill>
          <a:blip r:embed="rId4"/>
          <a:stretch>
            <a:fillRect/>
          </a:stretch>
        </p:blipFill>
        <p:spPr>
          <a:xfrm>
            <a:off x="914400" y="4453128"/>
            <a:ext cx="4023360" cy="822960"/>
          </a:xfrm>
          <a:prstGeom prst="rect">
            <a:avLst/>
          </a:prstGeom>
        </p:spPr>
      </p:pic>
      <p:pic>
        <p:nvPicPr>
          <p:cNvPr id="18" name="Image 3" descr="preencoded.png">    </p:cNvPr>
          <p:cNvPicPr>
            <a:picLocks noChangeAspect="1"/>
          </p:cNvPicPr>
          <p:nvPr/>
        </p:nvPicPr>
        <p:blipFill>
          <a:blip r:embed="rId5"/>
          <a:stretch>
            <a:fillRect/>
          </a:stretch>
        </p:blipFill>
        <p:spPr>
          <a:xfrm>
            <a:off x="1143000" y="4672584"/>
            <a:ext cx="384048" cy="384048"/>
          </a:xfrm>
          <a:prstGeom prst="rect">
            <a:avLst/>
          </a:prstGeom>
        </p:spPr>
      </p:pic>
      <p:sp>
        <p:nvSpPr>
          <p:cNvPr id="19" name="Text 12"/>
          <p:cNvSpPr/>
          <p:nvPr/>
        </p:nvSpPr>
        <p:spPr>
          <a:xfrm>
            <a:off x="1737360" y="4590288"/>
            <a:ext cx="297180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Back-end source code</a:t>
            </a:r>
            <a:endParaRPr lang="en-US" sz="2000" dirty="0"/>
          </a:p>
        </p:txBody>
      </p:sp>
      <p:sp>
        <p:nvSpPr>
          <p:cNvPr id="20" name="Shape 13"/>
          <p:cNvSpPr/>
          <p:nvPr/>
        </p:nvSpPr>
        <p:spPr>
          <a:xfrm>
            <a:off x="914400" y="5477256"/>
            <a:ext cx="402336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4" descr="preencoded.png">    </p:cNvPr>
          <p:cNvPicPr>
            <a:picLocks noChangeAspect="1"/>
          </p:cNvPicPr>
          <p:nvPr/>
        </p:nvPicPr>
        <p:blipFill>
          <a:blip r:embed="rId6"/>
          <a:stretch>
            <a:fillRect/>
          </a:stretch>
        </p:blipFill>
        <p:spPr>
          <a:xfrm>
            <a:off x="914400" y="5477256"/>
            <a:ext cx="4023360" cy="822960"/>
          </a:xfrm>
          <a:prstGeom prst="rect">
            <a:avLst/>
          </a:prstGeom>
        </p:spPr>
      </p:pic>
      <p:pic>
        <p:nvPicPr>
          <p:cNvPr id="22" name="Image 5" descr="preencoded.png">    </p:cNvPr>
          <p:cNvPicPr>
            <a:picLocks noChangeAspect="1"/>
          </p:cNvPicPr>
          <p:nvPr/>
        </p:nvPicPr>
        <p:blipFill>
          <a:blip r:embed="rId7"/>
          <a:stretch>
            <a:fillRect/>
          </a:stretch>
        </p:blipFill>
        <p:spPr>
          <a:xfrm>
            <a:off x="1143000" y="5696712"/>
            <a:ext cx="384048" cy="384048"/>
          </a:xfrm>
          <a:prstGeom prst="rect">
            <a:avLst/>
          </a:prstGeom>
        </p:spPr>
      </p:pic>
      <p:sp>
        <p:nvSpPr>
          <p:cNvPr id="23" name="Text 14"/>
          <p:cNvSpPr/>
          <p:nvPr/>
        </p:nvSpPr>
        <p:spPr>
          <a:xfrm>
            <a:off x="1737360" y="5614416"/>
            <a:ext cx="297180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DB schemas</a:t>
            </a:r>
            <a:endParaRPr lang="en-US" sz="2000" dirty="0"/>
          </a:p>
        </p:txBody>
      </p:sp>
      <p:sp>
        <p:nvSpPr>
          <p:cNvPr id="24" name="Shape 15"/>
          <p:cNvSpPr/>
          <p:nvPr/>
        </p:nvSpPr>
        <p:spPr>
          <a:xfrm>
            <a:off x="914400" y="6501384"/>
            <a:ext cx="402336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5" name="Image 6" descr="preencoded.png">    </p:cNvPr>
          <p:cNvPicPr>
            <a:picLocks noChangeAspect="1"/>
          </p:cNvPicPr>
          <p:nvPr/>
        </p:nvPicPr>
        <p:blipFill>
          <a:blip r:embed="rId8"/>
          <a:stretch>
            <a:fillRect/>
          </a:stretch>
        </p:blipFill>
        <p:spPr>
          <a:xfrm>
            <a:off x="914400" y="6501384"/>
            <a:ext cx="4023360" cy="822960"/>
          </a:xfrm>
          <a:prstGeom prst="rect">
            <a:avLst/>
          </a:prstGeom>
        </p:spPr>
      </p:pic>
      <p:pic>
        <p:nvPicPr>
          <p:cNvPr id="26" name="Image 7" descr="preencoded.png">    </p:cNvPr>
          <p:cNvPicPr>
            <a:picLocks noChangeAspect="1"/>
          </p:cNvPicPr>
          <p:nvPr/>
        </p:nvPicPr>
        <p:blipFill>
          <a:blip r:embed="rId9"/>
          <a:stretch>
            <a:fillRect/>
          </a:stretch>
        </p:blipFill>
        <p:spPr>
          <a:xfrm>
            <a:off x="1143000" y="6720840"/>
            <a:ext cx="384048" cy="384048"/>
          </a:xfrm>
          <a:prstGeom prst="rect">
            <a:avLst/>
          </a:prstGeom>
        </p:spPr>
      </p:pic>
      <p:sp>
        <p:nvSpPr>
          <p:cNvPr id="27" name="Text 16"/>
          <p:cNvSpPr/>
          <p:nvPr/>
        </p:nvSpPr>
        <p:spPr>
          <a:xfrm>
            <a:off x="1737360" y="6638544"/>
            <a:ext cx="297180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SRS, when available</a:t>
            </a:r>
            <a:endParaRPr lang="en-US" sz="2000" dirty="0"/>
          </a:p>
        </p:txBody>
      </p:sp>
      <p:sp>
        <p:nvSpPr>
          <p:cNvPr id="28" name="Shape 17"/>
          <p:cNvSpPr/>
          <p:nvPr/>
        </p:nvSpPr>
        <p:spPr>
          <a:xfrm>
            <a:off x="5166360" y="5193792"/>
            <a:ext cx="685800" cy="0"/>
          </a:xfrm>
          <a:prstGeom prst="line">
            <a:avLst/>
          </a:prstGeom>
          <a:noFill/>
          <a:ln w="22860">
            <a:solidFill>
              <a:srgbClr val="7135CE"/>
            </a:solidFill>
            <a:prstDash val="solid"/>
            <a:tailEnd type="triangle"/>
          </a:ln>
        </p:spPr>
      </p:sp>
      <p:sp>
        <p:nvSpPr>
          <p:cNvPr id="29" name="Shape 18"/>
          <p:cNvSpPr/>
          <p:nvPr/>
        </p:nvSpPr>
        <p:spPr>
          <a:xfrm>
            <a:off x="6172200" y="3429000"/>
            <a:ext cx="5303520" cy="3182112"/>
          </a:xfrm>
          <a:prstGeom prst="roundRect">
            <a:avLst>
              <a:gd name="adj" fmla="val 34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0" name="Image 8" descr="preencoded.png">    </p:cNvPr>
          <p:cNvPicPr>
            <a:picLocks noChangeAspect="1"/>
          </p:cNvPicPr>
          <p:nvPr/>
        </p:nvPicPr>
        <p:blipFill>
          <a:blip r:embed="rId10"/>
          <a:stretch>
            <a:fillRect/>
          </a:stretch>
        </p:blipFill>
        <p:spPr>
          <a:xfrm>
            <a:off x="6172200" y="3429000"/>
            <a:ext cx="5303520" cy="3182112"/>
          </a:xfrm>
          <a:prstGeom prst="rect">
            <a:avLst/>
          </a:prstGeom>
        </p:spPr>
      </p:pic>
      <p:pic>
        <p:nvPicPr>
          <p:cNvPr id="31" name="Image 9" descr="preencoded.png">    </p:cNvPr>
          <p:cNvPicPr>
            <a:picLocks noChangeAspect="1"/>
          </p:cNvPicPr>
          <p:nvPr/>
        </p:nvPicPr>
        <p:blipFill>
          <a:blip r:embed="rId11"/>
          <a:stretch>
            <a:fillRect/>
          </a:stretch>
        </p:blipFill>
        <p:spPr>
          <a:xfrm>
            <a:off x="6400800" y="3639312"/>
            <a:ext cx="347472" cy="347472"/>
          </a:xfrm>
          <a:prstGeom prst="rect">
            <a:avLst/>
          </a:prstGeom>
        </p:spPr>
      </p:pic>
      <p:sp>
        <p:nvSpPr>
          <p:cNvPr id="32" name="Text 19"/>
          <p:cNvSpPr/>
          <p:nvPr/>
        </p:nvSpPr>
        <p:spPr>
          <a:xfrm>
            <a:off x="6922008" y="363931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Shared RAG repository</a:t>
            </a:r>
            <a:endParaRPr lang="en-US" sz="2000" dirty="0"/>
          </a:p>
        </p:txBody>
      </p:sp>
      <p:sp>
        <p:nvSpPr>
          <p:cNvPr id="33" name="Text 20"/>
          <p:cNvSpPr/>
          <p:nvPr/>
        </p:nvSpPr>
        <p:spPr>
          <a:xfrm>
            <a:off x="6483096" y="4398264"/>
            <a:ext cx="466344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Original artifacts + generated outputs</a:t>
            </a:r>
            <a:endParaRPr lang="en-US" sz="1500" dirty="0"/>
          </a:p>
        </p:txBody>
      </p:sp>
      <p:sp>
        <p:nvSpPr>
          <p:cNvPr id="34" name="Text 21"/>
          <p:cNvSpPr/>
          <p:nvPr/>
        </p:nvSpPr>
        <p:spPr>
          <a:xfrm>
            <a:off x="6483096" y="4736592"/>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Store .md features and .feature scenarios</a:t>
            </a:r>
            <a:endParaRPr lang="en-US" sz="1500" dirty="0"/>
          </a:p>
        </p:txBody>
      </p:sp>
      <p:sp>
        <p:nvSpPr>
          <p:cNvPr id="35" name="Text 22"/>
          <p:cNvSpPr/>
          <p:nvPr/>
        </p:nvSpPr>
        <p:spPr>
          <a:xfrm>
            <a:off x="6483096" y="5303520"/>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Link artifacts to their source and build version</a:t>
            </a:r>
            <a:endParaRPr lang="en-US" sz="1500" dirty="0"/>
          </a:p>
        </p:txBody>
      </p:sp>
      <p:sp>
        <p:nvSpPr>
          <p:cNvPr id="36" name="Text 23"/>
          <p:cNvSpPr/>
          <p:nvPr/>
        </p:nvSpPr>
        <p:spPr>
          <a:xfrm>
            <a:off x="6483096" y="5870448"/>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Retain execution results and passed / failed test status</a:t>
            </a:r>
            <a:endParaRPr lang="en-US" sz="1500" dirty="0"/>
          </a:p>
        </p:txBody>
      </p:sp>
      <p:sp>
        <p:nvSpPr>
          <p:cNvPr id="37" name="Shape 24"/>
          <p:cNvSpPr/>
          <p:nvPr/>
        </p:nvSpPr>
        <p:spPr>
          <a:xfrm>
            <a:off x="11704320" y="5010912"/>
            <a:ext cx="685800" cy="0"/>
          </a:xfrm>
          <a:prstGeom prst="line">
            <a:avLst/>
          </a:prstGeom>
          <a:noFill/>
          <a:ln w="22860">
            <a:solidFill>
              <a:srgbClr val="7135CE"/>
            </a:solidFill>
            <a:prstDash val="solid"/>
            <a:tailEnd type="triangle"/>
          </a:ln>
        </p:spPr>
      </p:sp>
      <p:sp>
        <p:nvSpPr>
          <p:cNvPr id="38" name="Shape 25"/>
          <p:cNvSpPr/>
          <p:nvPr/>
        </p:nvSpPr>
        <p:spPr>
          <a:xfrm>
            <a:off x="12710160" y="3429000"/>
            <a:ext cx="4663440" cy="3182112"/>
          </a:xfrm>
          <a:prstGeom prst="roundRect">
            <a:avLst>
              <a:gd name="adj" fmla="val 34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9" name="Image 10" descr="preencoded.png">    </p:cNvPr>
          <p:cNvPicPr>
            <a:picLocks noChangeAspect="1"/>
          </p:cNvPicPr>
          <p:nvPr/>
        </p:nvPicPr>
        <p:blipFill>
          <a:blip r:embed="rId12"/>
          <a:stretch>
            <a:fillRect/>
          </a:stretch>
        </p:blipFill>
        <p:spPr>
          <a:xfrm>
            <a:off x="12710160" y="3429000"/>
            <a:ext cx="4663440" cy="3182112"/>
          </a:xfrm>
          <a:prstGeom prst="rect">
            <a:avLst/>
          </a:prstGeom>
        </p:spPr>
      </p:pic>
      <p:pic>
        <p:nvPicPr>
          <p:cNvPr id="40" name="Image 11" descr="preencoded.png">    </p:cNvPr>
          <p:cNvPicPr>
            <a:picLocks noChangeAspect="1"/>
          </p:cNvPicPr>
          <p:nvPr/>
        </p:nvPicPr>
        <p:blipFill>
          <a:blip r:embed="rId13"/>
          <a:stretch>
            <a:fillRect/>
          </a:stretch>
        </p:blipFill>
        <p:spPr>
          <a:xfrm>
            <a:off x="12938760" y="3639312"/>
            <a:ext cx="347472" cy="347472"/>
          </a:xfrm>
          <a:prstGeom prst="rect">
            <a:avLst/>
          </a:prstGeom>
        </p:spPr>
      </p:pic>
      <p:sp>
        <p:nvSpPr>
          <p:cNvPr id="41" name="Text 26"/>
          <p:cNvSpPr/>
          <p:nvPr/>
        </p:nvSpPr>
        <p:spPr>
          <a:xfrm>
            <a:off x="13459968" y="3639312"/>
            <a:ext cx="367588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Searchable context</a:t>
            </a:r>
            <a:endParaRPr lang="en-US" sz="2000" dirty="0"/>
          </a:p>
        </p:txBody>
      </p:sp>
      <p:sp>
        <p:nvSpPr>
          <p:cNvPr id="42" name="Text 27"/>
          <p:cNvSpPr/>
          <p:nvPr/>
        </p:nvSpPr>
        <p:spPr>
          <a:xfrm>
            <a:off x="13021056" y="4398264"/>
            <a:ext cx="4023360" cy="569976"/>
          </a:xfrm>
          <a:prstGeom prst="rect">
            <a:avLst/>
          </a:prstGeom>
          <a:noFill/>
          <a:ln/>
        </p:spPr>
        <p:txBody>
          <a:bodyPr wrap="square" lIns="0" tIns="0" rIns="0" bIns="0" rtlCol="0" anchor="t">
            <a:normAutofit/>
          </a:bodyPr>
          <a:lstStyle/>
          <a:p>
            <a:pPr marL="177800" indent="-177800">
              <a:lnSpc>
                <a:spcPct val="120000"/>
              </a:lnSpc>
              <a:spcAft>
                <a:spcPts val="600"/>
              </a:spcAft>
              <a:buSzPct val="100000"/>
              <a:buChar char="•"/>
            </a:pPr>
            <a:r>
              <a:rPr lang="en-US" sz="1750" dirty="0">
                <a:solidFill>
                  <a:srgbClr val="253E78"/>
                </a:solidFill>
                <a:latin typeface="Inter" pitchFamily="34" charset="0"/>
                <a:ea typeface="Inter" pitchFamily="34" charset="-122"/>
                <a:cs typeface="Inter" pitchFamily="34" charset="-120"/>
              </a:rPr>
              <a:t>Prepare text + source references</a:t>
            </a:r>
            <a:endParaRPr lang="en-US" sz="1750" dirty="0"/>
          </a:p>
        </p:txBody>
      </p:sp>
      <p:sp>
        <p:nvSpPr>
          <p:cNvPr id="43" name="Text 28"/>
          <p:cNvSpPr/>
          <p:nvPr/>
        </p:nvSpPr>
        <p:spPr>
          <a:xfrm>
            <a:off x="13021056" y="5041392"/>
            <a:ext cx="4023360" cy="569976"/>
          </a:xfrm>
          <a:prstGeom prst="rect">
            <a:avLst/>
          </a:prstGeom>
          <a:noFill/>
          <a:ln/>
        </p:spPr>
        <p:txBody>
          <a:bodyPr wrap="square" lIns="0" tIns="0" rIns="0" bIns="0" rtlCol="0" anchor="t">
            <a:normAutofit/>
          </a:bodyPr>
          <a:lstStyle/>
          <a:p>
            <a:pPr marL="177800" indent="-177800">
              <a:lnSpc>
                <a:spcPct val="120000"/>
              </a:lnSpc>
              <a:spcAft>
                <a:spcPts val="600"/>
              </a:spcAft>
              <a:buSzPct val="100000"/>
              <a:buChar char="•"/>
            </a:pPr>
            <a:r>
              <a:rPr lang="en-US" sz="1750" dirty="0">
                <a:solidFill>
                  <a:srgbClr val="7135CE"/>
                </a:solidFill>
                <a:latin typeface="Inter" pitchFamily="34" charset="0"/>
                <a:ea typeface="Inter" pitchFamily="34" charset="-122"/>
                <a:cs typeface="Inter" pitchFamily="34" charset="-120"/>
              </a:rPr>
              <a:t>Chunk + embed + index for retrieval</a:t>
            </a:r>
            <a:endParaRPr lang="en-US" sz="1750" dirty="0"/>
          </a:p>
        </p:txBody>
      </p:sp>
      <p:sp>
        <p:nvSpPr>
          <p:cNvPr id="44" name="Text 29"/>
          <p:cNvSpPr/>
          <p:nvPr/>
        </p:nvSpPr>
        <p:spPr>
          <a:xfrm>
            <a:off x="13021056" y="5684520"/>
            <a:ext cx="4023360" cy="569976"/>
          </a:xfrm>
          <a:prstGeom prst="rect">
            <a:avLst/>
          </a:prstGeom>
          <a:noFill/>
          <a:ln/>
        </p:spPr>
        <p:txBody>
          <a:bodyPr wrap="square" lIns="0" tIns="0" rIns="0" bIns="0" rtlCol="0" anchor="t">
            <a:normAutofit/>
          </a:bodyPr>
          <a:lstStyle/>
          <a:p>
            <a:pPr marL="177800" indent="-177800">
              <a:lnSpc>
                <a:spcPct val="120000"/>
              </a:lnSpc>
              <a:spcAft>
                <a:spcPts val="600"/>
              </a:spcAft>
              <a:buSzPct val="100000"/>
              <a:buChar char="•"/>
            </a:pPr>
            <a:r>
              <a:rPr lang="en-US" sz="1750" dirty="0">
                <a:solidFill>
                  <a:srgbClr val="253E78"/>
                </a:solidFill>
                <a:latin typeface="Inter" pitchFamily="34" charset="0"/>
                <a:ea typeface="Inter" pitchFamily="34" charset="-122"/>
                <a:cs typeface="Inter" pitchFamily="34" charset="-120"/>
              </a:rPr>
              <a:t>Retrieve relevant context for both agents</a:t>
            </a:r>
            <a:endParaRPr lang="en-US" sz="1750" dirty="0"/>
          </a:p>
        </p:txBody>
      </p:sp>
      <p:sp>
        <p:nvSpPr>
          <p:cNvPr id="45" name="Text 30"/>
          <p:cNvSpPr/>
          <p:nvPr/>
        </p:nvSpPr>
        <p:spPr>
          <a:xfrm>
            <a:off x="914400" y="7699248"/>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GENERATED OUTPUTS RETURN TO RAG</a:t>
            </a:r>
            <a:endParaRPr lang="en-US" sz="1600" dirty="0"/>
          </a:p>
        </p:txBody>
      </p:sp>
      <p:sp>
        <p:nvSpPr>
          <p:cNvPr id="46" name="Shape 31"/>
          <p:cNvSpPr/>
          <p:nvPr/>
        </p:nvSpPr>
        <p:spPr>
          <a:xfrm>
            <a:off x="914400" y="8211312"/>
            <a:ext cx="3922776" cy="658368"/>
          </a:xfrm>
          <a:prstGeom prst="roundRect">
            <a:avLst>
              <a:gd name="adj" fmla="val 1666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7" name="Image 12" descr="preencoded.png">    </p:cNvPr>
          <p:cNvPicPr>
            <a:picLocks noChangeAspect="1"/>
          </p:cNvPicPr>
          <p:nvPr/>
        </p:nvPicPr>
        <p:blipFill>
          <a:blip r:embed="rId14"/>
          <a:stretch>
            <a:fillRect/>
          </a:stretch>
        </p:blipFill>
        <p:spPr>
          <a:xfrm>
            <a:off x="914400" y="8211312"/>
            <a:ext cx="3922776" cy="658368"/>
          </a:xfrm>
          <a:prstGeom prst="rect">
            <a:avLst/>
          </a:prstGeom>
        </p:spPr>
      </p:pic>
      <p:sp>
        <p:nvSpPr>
          <p:cNvPr id="48" name="Text 32"/>
          <p:cNvSpPr/>
          <p:nvPr/>
        </p:nvSpPr>
        <p:spPr>
          <a:xfrm>
            <a:off x="1042416" y="8302752"/>
            <a:ext cx="3666744" cy="475488"/>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Generated .md feature files</a:t>
            </a:r>
            <a:endParaRPr lang="en-US" sz="1800" dirty="0"/>
          </a:p>
        </p:txBody>
      </p:sp>
      <p:sp>
        <p:nvSpPr>
          <p:cNvPr id="49" name="Shape 33"/>
          <p:cNvSpPr/>
          <p:nvPr/>
        </p:nvSpPr>
        <p:spPr>
          <a:xfrm>
            <a:off x="5093208" y="8211312"/>
            <a:ext cx="3922776" cy="658368"/>
          </a:xfrm>
          <a:prstGeom prst="roundRect">
            <a:avLst>
              <a:gd name="adj" fmla="val 1666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0" name="Image 13" descr="preencoded.png">    </p:cNvPr>
          <p:cNvPicPr>
            <a:picLocks noChangeAspect="1"/>
          </p:cNvPicPr>
          <p:nvPr/>
        </p:nvPicPr>
        <p:blipFill>
          <a:blip r:embed="rId15"/>
          <a:stretch>
            <a:fillRect/>
          </a:stretch>
        </p:blipFill>
        <p:spPr>
          <a:xfrm>
            <a:off x="5093208" y="8211312"/>
            <a:ext cx="3922776" cy="658368"/>
          </a:xfrm>
          <a:prstGeom prst="rect">
            <a:avLst/>
          </a:prstGeom>
        </p:spPr>
      </p:pic>
      <p:sp>
        <p:nvSpPr>
          <p:cNvPr id="51" name="Text 34"/>
          <p:cNvSpPr/>
          <p:nvPr/>
        </p:nvSpPr>
        <p:spPr>
          <a:xfrm>
            <a:off x="5221224" y="8302752"/>
            <a:ext cx="3666744" cy="475488"/>
          </a:xfrm>
          <a:prstGeom prst="rect">
            <a:avLst/>
          </a:prstGeom>
          <a:noFill/>
          <a:ln/>
        </p:spPr>
        <p:txBody>
          <a:bodyPr wrap="square" lIns="0" tIns="0" rIns="0" bIns="0" rtlCol="0" anchor="ctr">
            <a:normAutofit/>
          </a:bodyPr>
          <a:lstStyle/>
          <a:p>
            <a:pPr algn="ctr" indent="0" marL="0">
              <a:buNone/>
            </a:pPr>
            <a:r>
              <a:rPr lang="en-US" sz="1800" b="1" dirty="0">
                <a:solidFill>
                  <a:srgbClr val="7135CE"/>
                </a:solidFill>
                <a:latin typeface="Poppins" pitchFamily="34" charset="0"/>
                <a:ea typeface="Poppins" pitchFamily="34" charset="-122"/>
                <a:cs typeface="Poppins" pitchFamily="34" charset="-120"/>
              </a:rPr>
              <a:t>Generated .feature scenario files</a:t>
            </a:r>
            <a:endParaRPr lang="en-US" sz="1800" dirty="0"/>
          </a:p>
        </p:txBody>
      </p:sp>
      <p:sp>
        <p:nvSpPr>
          <p:cNvPr id="52" name="Shape 35"/>
          <p:cNvSpPr/>
          <p:nvPr/>
        </p:nvSpPr>
        <p:spPr>
          <a:xfrm>
            <a:off x="9272016" y="8211312"/>
            <a:ext cx="3922776" cy="658368"/>
          </a:xfrm>
          <a:prstGeom prst="roundRect">
            <a:avLst>
              <a:gd name="adj" fmla="val 1666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3" name="Image 14" descr="preencoded.png">    </p:cNvPr>
          <p:cNvPicPr>
            <a:picLocks noChangeAspect="1"/>
          </p:cNvPicPr>
          <p:nvPr/>
        </p:nvPicPr>
        <p:blipFill>
          <a:blip r:embed="rId16"/>
          <a:stretch>
            <a:fillRect/>
          </a:stretch>
        </p:blipFill>
        <p:spPr>
          <a:xfrm>
            <a:off x="9272016" y="8211312"/>
            <a:ext cx="3922776" cy="658368"/>
          </a:xfrm>
          <a:prstGeom prst="rect">
            <a:avLst/>
          </a:prstGeom>
        </p:spPr>
      </p:pic>
      <p:sp>
        <p:nvSpPr>
          <p:cNvPr id="54" name="Text 36"/>
          <p:cNvSpPr/>
          <p:nvPr/>
        </p:nvSpPr>
        <p:spPr>
          <a:xfrm>
            <a:off x="9400032" y="8302752"/>
            <a:ext cx="3666744" cy="475488"/>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Synthetic SRS, when derived</a:t>
            </a:r>
            <a:endParaRPr lang="en-US" sz="1800" dirty="0"/>
          </a:p>
        </p:txBody>
      </p:sp>
      <p:sp>
        <p:nvSpPr>
          <p:cNvPr id="55" name="Shape 37"/>
          <p:cNvSpPr/>
          <p:nvPr/>
        </p:nvSpPr>
        <p:spPr>
          <a:xfrm>
            <a:off x="13450824" y="8211312"/>
            <a:ext cx="3922776" cy="658368"/>
          </a:xfrm>
          <a:prstGeom prst="roundRect">
            <a:avLst>
              <a:gd name="adj" fmla="val 1666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6" name="Image 15" descr="preencoded.png">    </p:cNvPr>
          <p:cNvPicPr>
            <a:picLocks noChangeAspect="1"/>
          </p:cNvPicPr>
          <p:nvPr/>
        </p:nvPicPr>
        <p:blipFill>
          <a:blip r:embed="rId17"/>
          <a:stretch>
            <a:fillRect/>
          </a:stretch>
        </p:blipFill>
        <p:spPr>
          <a:xfrm>
            <a:off x="13450824" y="8211312"/>
            <a:ext cx="3922776" cy="658368"/>
          </a:xfrm>
          <a:prstGeom prst="rect">
            <a:avLst/>
          </a:prstGeom>
        </p:spPr>
      </p:pic>
      <p:sp>
        <p:nvSpPr>
          <p:cNvPr id="57" name="Text 38"/>
          <p:cNvSpPr/>
          <p:nvPr/>
        </p:nvSpPr>
        <p:spPr>
          <a:xfrm>
            <a:off x="13578840" y="8302752"/>
            <a:ext cx="3666744" cy="475488"/>
          </a:xfrm>
          <a:prstGeom prst="rect">
            <a:avLst/>
          </a:prstGeom>
          <a:noFill/>
          <a:ln/>
        </p:spPr>
        <p:txBody>
          <a:bodyPr wrap="square" lIns="0" tIns="0" rIns="0" bIns="0" rtlCol="0" anchor="ctr">
            <a:normAutofit/>
          </a:bodyPr>
          <a:lstStyle/>
          <a:p>
            <a:pPr algn="ctr" indent="0" marL="0">
              <a:buNone/>
            </a:pPr>
            <a:r>
              <a:rPr lang="en-US" sz="1800" b="1" dirty="0">
                <a:solidFill>
                  <a:srgbClr val="7135CE"/>
                </a:solidFill>
                <a:latin typeface="Poppins" pitchFamily="34" charset="0"/>
                <a:ea typeface="Poppins" pitchFamily="34" charset="-122"/>
                <a:cs typeface="Poppins" pitchFamily="34" charset="-120"/>
              </a:rPr>
              <a:t>Execution results + source / test links</a:t>
            </a:r>
            <a:endParaRPr lang="en-US" sz="1800" dirty="0"/>
          </a:p>
        </p:txBody>
      </p:sp>
      <p:sp>
        <p:nvSpPr>
          <p:cNvPr id="58" name="Shape 39"/>
          <p:cNvSpPr/>
          <p:nvPr/>
        </p:nvSpPr>
        <p:spPr>
          <a:xfrm>
            <a:off x="8823960" y="7461504"/>
            <a:ext cx="0" cy="-612648"/>
          </a:xfrm>
          <a:prstGeom prst="line">
            <a:avLst/>
          </a:prstGeom>
          <a:noFill/>
          <a:ln w="22860">
            <a:solidFill>
              <a:srgbClr val="7135CE"/>
            </a:solidFill>
            <a:prstDash val="solid"/>
            <a:tailEnd type="triangle"/>
          </a:ln>
        </p:spPr>
      </p:sp>
      <p:sp>
        <p:nvSpPr>
          <p:cNvPr id="59" name="Text 40"/>
          <p:cNvSpPr/>
          <p:nvPr/>
        </p:nvSpPr>
        <p:spPr>
          <a:xfrm>
            <a:off x="914400" y="9162288"/>
            <a:ext cx="16459200" cy="338328"/>
          </a:xfrm>
          <a:prstGeom prst="rect">
            <a:avLst/>
          </a:prstGeom>
          <a:noFill/>
          <a:ln/>
        </p:spPr>
        <p:txBody>
          <a:bodyPr wrap="square" lIns="0" tIns="0" rIns="0" bIns="0" rtlCol="0" anchor="ctr">
            <a:normAutofit/>
          </a:bodyPr>
          <a:lstStyle/>
          <a:p>
            <a:pPr indent="0" marL="0">
              <a:buNone/>
            </a:pPr>
            <a:r>
              <a:rPr lang="en-US" sz="1500" dirty="0">
                <a:solidFill>
                  <a:srgbClr val="52658D"/>
                </a:solidFill>
                <a:latin typeface="Inter" pitchFamily="34" charset="0"/>
                <a:ea typeface="Inter" pitchFamily="34" charset="-122"/>
                <a:cs typeface="Inter" pitchFamily="34" charset="-120"/>
              </a:rPr>
              <a:t>Versioned artifacts, generated scenarios and execution evidence return to RAG for retrieval and validated reuse.</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RAG · REUSABLE KNOWLEDGE</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RAG Advantages — Retrieve, Reuse &amp; Extend</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05  /  19</a:t>
            </a:r>
            <a:endParaRPr lang="en-US" sz="1200" dirty="0"/>
          </a:p>
        </p:txBody>
      </p:sp>
      <p:sp>
        <p:nvSpPr>
          <p:cNvPr id="11" name="Shape 8"/>
          <p:cNvSpPr/>
          <p:nvPr/>
        </p:nvSpPr>
        <p:spPr>
          <a:xfrm>
            <a:off x="91440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914400" y="2999232"/>
            <a:ext cx="5303520" cy="4526280"/>
          </a:xfrm>
          <a:prstGeom prst="rect">
            <a:avLst/>
          </a:prstGeom>
        </p:spPr>
      </p:pic>
      <p:pic>
        <p:nvPicPr>
          <p:cNvPr id="13" name="Image 1" descr="preencoded.png">    </p:cNvPr>
          <p:cNvPicPr>
            <a:picLocks noChangeAspect="1"/>
          </p:cNvPicPr>
          <p:nvPr/>
        </p:nvPicPr>
        <p:blipFill>
          <a:blip r:embed="rId3"/>
          <a:stretch>
            <a:fillRect/>
          </a:stretch>
        </p:blipFill>
        <p:spPr>
          <a:xfrm>
            <a:off x="1143000" y="3209544"/>
            <a:ext cx="347472" cy="347472"/>
          </a:xfrm>
          <a:prstGeom prst="rect">
            <a:avLst/>
          </a:prstGeom>
        </p:spPr>
      </p:pic>
      <p:sp>
        <p:nvSpPr>
          <p:cNvPr id="14" name="Text 9"/>
          <p:cNvSpPr/>
          <p:nvPr/>
        </p:nvSpPr>
        <p:spPr>
          <a:xfrm>
            <a:off x="166420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Relevant evidence</a:t>
            </a:r>
            <a:endParaRPr lang="en-US" sz="2000" dirty="0"/>
          </a:p>
        </p:txBody>
      </p:sp>
      <p:sp>
        <p:nvSpPr>
          <p:cNvPr id="15" name="Text 10"/>
          <p:cNvSpPr/>
          <p:nvPr/>
        </p:nvSpPr>
        <p:spPr>
          <a:xfrm>
            <a:off x="122529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Retrieve front-end / back-end sources, DB schemas and SRS</a:t>
            </a:r>
            <a:endParaRPr lang="en-US" sz="1800" dirty="0"/>
          </a:p>
        </p:txBody>
      </p:sp>
      <p:sp>
        <p:nvSpPr>
          <p:cNvPr id="16" name="Text 11"/>
          <p:cNvSpPr/>
          <p:nvPr/>
        </p:nvSpPr>
        <p:spPr>
          <a:xfrm>
            <a:off x="122529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Find features and scenarios with source references</a:t>
            </a:r>
            <a:endParaRPr lang="en-US" sz="1800" dirty="0"/>
          </a:p>
        </p:txBody>
      </p:sp>
      <p:sp>
        <p:nvSpPr>
          <p:cNvPr id="17" name="Text 12"/>
          <p:cNvSpPr/>
          <p:nvPr/>
        </p:nvSpPr>
        <p:spPr>
          <a:xfrm>
            <a:off x="122529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Retrieve passed / failed test results by build and release</a:t>
            </a:r>
            <a:endParaRPr lang="en-US" sz="1800" dirty="0"/>
          </a:p>
        </p:txBody>
      </p:sp>
      <p:sp>
        <p:nvSpPr>
          <p:cNvPr id="18" name="Shape 13"/>
          <p:cNvSpPr/>
          <p:nvPr/>
        </p:nvSpPr>
        <p:spPr>
          <a:xfrm>
            <a:off x="649224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9" name="Image 2" descr="preencoded.png">    </p:cNvPr>
          <p:cNvPicPr>
            <a:picLocks noChangeAspect="1"/>
          </p:cNvPicPr>
          <p:nvPr/>
        </p:nvPicPr>
        <p:blipFill>
          <a:blip r:embed="rId4"/>
          <a:stretch>
            <a:fillRect/>
          </a:stretch>
        </p:blipFill>
        <p:spPr>
          <a:xfrm>
            <a:off x="6492240" y="2999232"/>
            <a:ext cx="5303520" cy="4526280"/>
          </a:xfrm>
          <a:prstGeom prst="rect">
            <a:avLst/>
          </a:prstGeom>
        </p:spPr>
      </p:pic>
      <p:pic>
        <p:nvPicPr>
          <p:cNvPr id="20" name="Image 3" descr="preencoded.png">    </p:cNvPr>
          <p:cNvPicPr>
            <a:picLocks noChangeAspect="1"/>
          </p:cNvPicPr>
          <p:nvPr/>
        </p:nvPicPr>
        <p:blipFill>
          <a:blip r:embed="rId5"/>
          <a:stretch>
            <a:fillRect/>
          </a:stretch>
        </p:blipFill>
        <p:spPr>
          <a:xfrm>
            <a:off x="6720840" y="3209544"/>
            <a:ext cx="347472" cy="347472"/>
          </a:xfrm>
          <a:prstGeom prst="rect">
            <a:avLst/>
          </a:prstGeom>
        </p:spPr>
      </p:pic>
      <p:sp>
        <p:nvSpPr>
          <p:cNvPr id="21" name="Text 14"/>
          <p:cNvSpPr/>
          <p:nvPr/>
        </p:nvSpPr>
        <p:spPr>
          <a:xfrm>
            <a:off x="724204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Create from context</a:t>
            </a:r>
            <a:endParaRPr lang="en-US" sz="2000" dirty="0"/>
          </a:p>
        </p:txBody>
      </p:sp>
      <p:sp>
        <p:nvSpPr>
          <p:cNvPr id="22" name="Text 15"/>
          <p:cNvSpPr/>
          <p:nvPr/>
        </p:nvSpPr>
        <p:spPr>
          <a:xfrm>
            <a:off x="680313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Draft new scenarios for selected features</a:t>
            </a:r>
            <a:endParaRPr lang="en-US" sz="1800" dirty="0"/>
          </a:p>
        </p:txBody>
      </p:sp>
      <p:sp>
        <p:nvSpPr>
          <p:cNvPr id="23" name="Text 16"/>
          <p:cNvSpPr/>
          <p:nvPr/>
        </p:nvSpPr>
        <p:spPr>
          <a:xfrm>
            <a:off x="680313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Derive user stories and workflows from stored evidence</a:t>
            </a:r>
            <a:endParaRPr lang="en-US" sz="1800" dirty="0"/>
          </a:p>
        </p:txBody>
      </p:sp>
      <p:sp>
        <p:nvSpPr>
          <p:cNvPr id="24" name="Text 17"/>
          <p:cNvSpPr/>
          <p:nvPr/>
        </p:nvSpPr>
        <p:spPr>
          <a:xfrm>
            <a:off x="680313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Review and validate generated outputs before reuse</a:t>
            </a:r>
            <a:endParaRPr lang="en-US" sz="1800" dirty="0"/>
          </a:p>
        </p:txBody>
      </p:sp>
      <p:sp>
        <p:nvSpPr>
          <p:cNvPr id="25" name="Shape 18"/>
          <p:cNvSpPr/>
          <p:nvPr/>
        </p:nvSpPr>
        <p:spPr>
          <a:xfrm>
            <a:off x="1207008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6" name="Image 4" descr="preencoded.png">    </p:cNvPr>
          <p:cNvPicPr>
            <a:picLocks noChangeAspect="1"/>
          </p:cNvPicPr>
          <p:nvPr/>
        </p:nvPicPr>
        <p:blipFill>
          <a:blip r:embed="rId6"/>
          <a:stretch>
            <a:fillRect/>
          </a:stretch>
        </p:blipFill>
        <p:spPr>
          <a:xfrm>
            <a:off x="12070080" y="2999232"/>
            <a:ext cx="5303520" cy="4526280"/>
          </a:xfrm>
          <a:prstGeom prst="rect">
            <a:avLst/>
          </a:prstGeom>
        </p:spPr>
      </p:pic>
      <p:pic>
        <p:nvPicPr>
          <p:cNvPr id="27" name="Image 5" descr="preencoded.png">    </p:cNvPr>
          <p:cNvPicPr>
            <a:picLocks noChangeAspect="1"/>
          </p:cNvPicPr>
          <p:nvPr/>
        </p:nvPicPr>
        <p:blipFill>
          <a:blip r:embed="rId7"/>
          <a:stretch>
            <a:fillRect/>
          </a:stretch>
        </p:blipFill>
        <p:spPr>
          <a:xfrm>
            <a:off x="12298680" y="3209544"/>
            <a:ext cx="347472" cy="347472"/>
          </a:xfrm>
          <a:prstGeom prst="rect">
            <a:avLst/>
          </a:prstGeom>
        </p:spPr>
      </p:pic>
      <p:sp>
        <p:nvSpPr>
          <p:cNvPr id="28" name="Text 19"/>
          <p:cNvSpPr/>
          <p:nvPr/>
        </p:nvSpPr>
        <p:spPr>
          <a:xfrm>
            <a:off x="1281988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Connected change context</a:t>
            </a:r>
            <a:endParaRPr lang="en-US" sz="2000" dirty="0"/>
          </a:p>
        </p:txBody>
      </p:sp>
      <p:sp>
        <p:nvSpPr>
          <p:cNvPr id="29" name="Text 20"/>
          <p:cNvSpPr/>
          <p:nvPr/>
        </p:nvSpPr>
        <p:spPr>
          <a:xfrm>
            <a:off x="1238097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Compare source, features and tests across versions</a:t>
            </a:r>
            <a:endParaRPr lang="en-US" sz="1800" dirty="0"/>
          </a:p>
        </p:txBody>
      </p:sp>
      <p:sp>
        <p:nvSpPr>
          <p:cNvPr id="30" name="Text 21"/>
          <p:cNvSpPr/>
          <p:nvPr/>
        </p:nvSpPr>
        <p:spPr>
          <a:xfrm>
            <a:off x="1238097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Reuse context when a revised build arrives</a:t>
            </a:r>
            <a:endParaRPr lang="en-US" sz="1800" dirty="0"/>
          </a:p>
        </p:txBody>
      </p:sp>
      <p:sp>
        <p:nvSpPr>
          <p:cNvPr id="31" name="Text 22"/>
          <p:cNvSpPr/>
          <p:nvPr/>
        </p:nvSpPr>
        <p:spPr>
          <a:xfrm>
            <a:off x="1238097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Trace failures and changes back to source files</a:t>
            </a:r>
            <a:endParaRPr lang="en-US" sz="1800" dirty="0"/>
          </a:p>
        </p:txBody>
      </p:sp>
      <p:sp>
        <p:nvSpPr>
          <p:cNvPr id="32" name="Shape 23"/>
          <p:cNvSpPr/>
          <p:nvPr/>
        </p:nvSpPr>
        <p:spPr>
          <a:xfrm>
            <a:off x="914400"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6" descr="preencoded.png">    </p:cNvPr>
          <p:cNvPicPr>
            <a:picLocks noChangeAspect="1"/>
          </p:cNvPicPr>
          <p:nvPr/>
        </p:nvPicPr>
        <p:blipFill>
          <a:blip r:embed="rId8"/>
          <a:stretch>
            <a:fillRect/>
          </a:stretch>
        </p:blipFill>
        <p:spPr>
          <a:xfrm>
            <a:off x="914400" y="7882128"/>
            <a:ext cx="3922776" cy="731520"/>
          </a:xfrm>
          <a:prstGeom prst="rect">
            <a:avLst/>
          </a:prstGeom>
        </p:spPr>
      </p:pic>
      <p:pic>
        <p:nvPicPr>
          <p:cNvPr id="34" name="Image 7" descr="preencoded.png">    </p:cNvPr>
          <p:cNvPicPr>
            <a:picLocks noChangeAspect="1"/>
          </p:cNvPicPr>
          <p:nvPr/>
        </p:nvPicPr>
        <p:blipFill>
          <a:blip r:embed="rId9"/>
          <a:stretch>
            <a:fillRect/>
          </a:stretch>
        </p:blipFill>
        <p:spPr>
          <a:xfrm>
            <a:off x="1042416" y="8101584"/>
            <a:ext cx="292608" cy="292608"/>
          </a:xfrm>
          <a:prstGeom prst="rect">
            <a:avLst/>
          </a:prstGeom>
        </p:spPr>
      </p:pic>
      <p:sp>
        <p:nvSpPr>
          <p:cNvPr id="35" name="Text 24"/>
          <p:cNvSpPr/>
          <p:nvPr/>
        </p:nvSpPr>
        <p:spPr>
          <a:xfrm>
            <a:off x="1417320"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Versioned RAG context</a:t>
            </a:r>
            <a:endParaRPr lang="en-US" sz="1700" dirty="0"/>
          </a:p>
        </p:txBody>
      </p:sp>
      <p:sp>
        <p:nvSpPr>
          <p:cNvPr id="36" name="Shape 25"/>
          <p:cNvSpPr/>
          <p:nvPr/>
        </p:nvSpPr>
        <p:spPr>
          <a:xfrm>
            <a:off x="4860036" y="8247888"/>
            <a:ext cx="210312" cy="0"/>
          </a:xfrm>
          <a:prstGeom prst="line">
            <a:avLst/>
          </a:prstGeom>
          <a:noFill/>
          <a:ln w="20320">
            <a:solidFill>
              <a:srgbClr val="7135CE"/>
            </a:solidFill>
            <a:prstDash val="solid"/>
            <a:tailEnd type="triangle"/>
          </a:ln>
        </p:spPr>
      </p:sp>
      <p:sp>
        <p:nvSpPr>
          <p:cNvPr id="37" name="Shape 26"/>
          <p:cNvSpPr/>
          <p:nvPr/>
        </p:nvSpPr>
        <p:spPr>
          <a:xfrm>
            <a:off x="5093208"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8" name="Image 8" descr="preencoded.png">    </p:cNvPr>
          <p:cNvPicPr>
            <a:picLocks noChangeAspect="1"/>
          </p:cNvPicPr>
          <p:nvPr/>
        </p:nvPicPr>
        <p:blipFill>
          <a:blip r:embed="rId10"/>
          <a:stretch>
            <a:fillRect/>
          </a:stretch>
        </p:blipFill>
        <p:spPr>
          <a:xfrm>
            <a:off x="5093208" y="7882128"/>
            <a:ext cx="3922776" cy="731520"/>
          </a:xfrm>
          <a:prstGeom prst="rect">
            <a:avLst/>
          </a:prstGeom>
        </p:spPr>
      </p:pic>
      <p:pic>
        <p:nvPicPr>
          <p:cNvPr id="39" name="Image 9" descr="preencoded.png">    </p:cNvPr>
          <p:cNvPicPr>
            <a:picLocks noChangeAspect="1"/>
          </p:cNvPicPr>
          <p:nvPr/>
        </p:nvPicPr>
        <p:blipFill>
          <a:blip r:embed="rId11"/>
          <a:stretch>
            <a:fillRect/>
          </a:stretch>
        </p:blipFill>
        <p:spPr>
          <a:xfrm>
            <a:off x="5221224" y="8101584"/>
            <a:ext cx="292608" cy="292608"/>
          </a:xfrm>
          <a:prstGeom prst="rect">
            <a:avLst/>
          </a:prstGeom>
        </p:spPr>
      </p:pic>
      <p:sp>
        <p:nvSpPr>
          <p:cNvPr id="40" name="Text 27"/>
          <p:cNvSpPr/>
          <p:nvPr/>
        </p:nvSpPr>
        <p:spPr>
          <a:xfrm>
            <a:off x="5596128"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Retrieve evidence</a:t>
            </a:r>
            <a:endParaRPr lang="en-US" sz="1700" dirty="0"/>
          </a:p>
        </p:txBody>
      </p:sp>
      <p:sp>
        <p:nvSpPr>
          <p:cNvPr id="41" name="Shape 28"/>
          <p:cNvSpPr/>
          <p:nvPr/>
        </p:nvSpPr>
        <p:spPr>
          <a:xfrm>
            <a:off x="9038844" y="8247888"/>
            <a:ext cx="210312" cy="0"/>
          </a:xfrm>
          <a:prstGeom prst="line">
            <a:avLst/>
          </a:prstGeom>
          <a:noFill/>
          <a:ln w="20320">
            <a:solidFill>
              <a:srgbClr val="7135CE"/>
            </a:solidFill>
            <a:prstDash val="solid"/>
            <a:tailEnd type="triangle"/>
          </a:ln>
        </p:spPr>
      </p:sp>
      <p:sp>
        <p:nvSpPr>
          <p:cNvPr id="42" name="Shape 29"/>
          <p:cNvSpPr/>
          <p:nvPr/>
        </p:nvSpPr>
        <p:spPr>
          <a:xfrm>
            <a:off x="9272016"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3" name="Image 10" descr="preencoded.png">    </p:cNvPr>
          <p:cNvPicPr>
            <a:picLocks noChangeAspect="1"/>
          </p:cNvPicPr>
          <p:nvPr/>
        </p:nvPicPr>
        <p:blipFill>
          <a:blip r:embed="rId12"/>
          <a:stretch>
            <a:fillRect/>
          </a:stretch>
        </p:blipFill>
        <p:spPr>
          <a:xfrm>
            <a:off x="9272016" y="7882128"/>
            <a:ext cx="3922776" cy="731520"/>
          </a:xfrm>
          <a:prstGeom prst="rect">
            <a:avLst/>
          </a:prstGeom>
        </p:spPr>
      </p:pic>
      <p:pic>
        <p:nvPicPr>
          <p:cNvPr id="44" name="Image 11" descr="preencoded.png">    </p:cNvPr>
          <p:cNvPicPr>
            <a:picLocks noChangeAspect="1"/>
          </p:cNvPicPr>
          <p:nvPr/>
        </p:nvPicPr>
        <p:blipFill>
          <a:blip r:embed="rId13"/>
          <a:stretch>
            <a:fillRect/>
          </a:stretch>
        </p:blipFill>
        <p:spPr>
          <a:xfrm>
            <a:off x="9400032" y="8101584"/>
            <a:ext cx="292608" cy="292608"/>
          </a:xfrm>
          <a:prstGeom prst="rect">
            <a:avLst/>
          </a:prstGeom>
        </p:spPr>
      </p:pic>
      <p:sp>
        <p:nvSpPr>
          <p:cNvPr id="45" name="Text 30"/>
          <p:cNvSpPr/>
          <p:nvPr/>
        </p:nvSpPr>
        <p:spPr>
          <a:xfrm>
            <a:off x="9774936"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Generate / update scenarios</a:t>
            </a:r>
            <a:endParaRPr lang="en-US" sz="1700" dirty="0"/>
          </a:p>
        </p:txBody>
      </p:sp>
      <p:sp>
        <p:nvSpPr>
          <p:cNvPr id="46" name="Shape 31"/>
          <p:cNvSpPr/>
          <p:nvPr/>
        </p:nvSpPr>
        <p:spPr>
          <a:xfrm>
            <a:off x="13217652" y="8247888"/>
            <a:ext cx="210312" cy="0"/>
          </a:xfrm>
          <a:prstGeom prst="line">
            <a:avLst/>
          </a:prstGeom>
          <a:noFill/>
          <a:ln w="20320">
            <a:solidFill>
              <a:srgbClr val="7135CE"/>
            </a:solidFill>
            <a:prstDash val="solid"/>
            <a:tailEnd type="triangle"/>
          </a:ln>
        </p:spPr>
      </p:sp>
      <p:sp>
        <p:nvSpPr>
          <p:cNvPr id="47" name="Shape 32"/>
          <p:cNvSpPr/>
          <p:nvPr/>
        </p:nvSpPr>
        <p:spPr>
          <a:xfrm>
            <a:off x="13450824"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12" descr="preencoded.png">    </p:cNvPr>
          <p:cNvPicPr>
            <a:picLocks noChangeAspect="1"/>
          </p:cNvPicPr>
          <p:nvPr/>
        </p:nvPicPr>
        <p:blipFill>
          <a:blip r:embed="rId14"/>
          <a:stretch>
            <a:fillRect/>
          </a:stretch>
        </p:blipFill>
        <p:spPr>
          <a:xfrm>
            <a:off x="13450824" y="7882128"/>
            <a:ext cx="3922776" cy="731520"/>
          </a:xfrm>
          <a:prstGeom prst="rect">
            <a:avLst/>
          </a:prstGeom>
        </p:spPr>
      </p:pic>
      <p:pic>
        <p:nvPicPr>
          <p:cNvPr id="49" name="Image 13" descr="preencoded.png">    </p:cNvPr>
          <p:cNvPicPr>
            <a:picLocks noChangeAspect="1"/>
          </p:cNvPicPr>
          <p:nvPr/>
        </p:nvPicPr>
        <p:blipFill>
          <a:blip r:embed="rId15"/>
          <a:stretch>
            <a:fillRect/>
          </a:stretch>
        </p:blipFill>
        <p:spPr>
          <a:xfrm>
            <a:off x="13578840" y="8101584"/>
            <a:ext cx="292608" cy="292608"/>
          </a:xfrm>
          <a:prstGeom prst="rect">
            <a:avLst/>
          </a:prstGeom>
        </p:spPr>
      </p:pic>
      <p:sp>
        <p:nvSpPr>
          <p:cNvPr id="50" name="Text 33"/>
          <p:cNvSpPr/>
          <p:nvPr/>
        </p:nvSpPr>
        <p:spPr>
          <a:xfrm>
            <a:off x="13953744"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Validate + return to RAG</a:t>
            </a:r>
            <a:endParaRPr lang="en-US" sz="1700" dirty="0"/>
          </a:p>
        </p:txBody>
      </p:sp>
      <p:sp>
        <p:nvSpPr>
          <p:cNvPr id="51" name="Text 34"/>
          <p:cNvSpPr/>
          <p:nvPr/>
        </p:nvSpPr>
        <p:spPr>
          <a:xfrm>
            <a:off x="914400" y="8979408"/>
            <a:ext cx="16459200" cy="502920"/>
          </a:xfrm>
          <a:prstGeom prst="rect">
            <a:avLst/>
          </a:prstGeom>
          <a:noFill/>
          <a:ln/>
        </p:spPr>
        <p:txBody>
          <a:bodyPr wrap="square" lIns="0" tIns="0" rIns="0" bIns="0" rtlCol="0" anchor="ctr">
            <a:normAutofit/>
          </a:bodyPr>
          <a:lstStyle/>
          <a:p>
            <a:pPr indent="0" marL="0">
              <a:buNone/>
            </a:pPr>
            <a:r>
              <a:rPr lang="en-US" sz="1700" dirty="0">
                <a:solidFill>
                  <a:srgbClr val="52658D"/>
                </a:solidFill>
                <a:latin typeface="Inter" pitchFamily="34" charset="0"/>
                <a:ea typeface="Inter" pitchFamily="34" charset="-122"/>
                <a:cs typeface="Inter" pitchFamily="34" charset="-120"/>
              </a:rPr>
              <a:t>Intended advantages: less repeated discovery, reusable evidence and clearer traceability; no measured gains claimed.</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AGENTIC AI TOOLS BEING CREATED</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Two AI Agents — Features to Classified Scenarios</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06  /  19</a:t>
            </a:r>
            <a:endParaRPr lang="en-US" sz="1200" dirty="0"/>
          </a:p>
        </p:txBody>
      </p:sp>
      <p:sp>
        <p:nvSpPr>
          <p:cNvPr id="11" name="Shape 8"/>
          <p:cNvSpPr/>
          <p:nvPr/>
        </p:nvSpPr>
        <p:spPr>
          <a:xfrm>
            <a:off x="914400" y="2834640"/>
            <a:ext cx="1645920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914400" y="2834640"/>
            <a:ext cx="16459200" cy="822960"/>
          </a:xfrm>
          <a:prstGeom prst="rect">
            <a:avLst/>
          </a:prstGeom>
        </p:spPr>
      </p:pic>
      <p:pic>
        <p:nvPicPr>
          <p:cNvPr id="13" name="Image 1" descr="preencoded.png">    </p:cNvPr>
          <p:cNvPicPr>
            <a:picLocks noChangeAspect="1"/>
          </p:cNvPicPr>
          <p:nvPr/>
        </p:nvPicPr>
        <p:blipFill>
          <a:blip r:embed="rId3"/>
          <a:stretch>
            <a:fillRect/>
          </a:stretch>
        </p:blipFill>
        <p:spPr>
          <a:xfrm>
            <a:off x="1143000" y="3054096"/>
            <a:ext cx="384048" cy="384048"/>
          </a:xfrm>
          <a:prstGeom prst="rect">
            <a:avLst/>
          </a:prstGeom>
        </p:spPr>
      </p:pic>
      <p:sp>
        <p:nvSpPr>
          <p:cNvPr id="14" name="Text 9"/>
          <p:cNvSpPr/>
          <p:nvPr/>
        </p:nvSpPr>
        <p:spPr>
          <a:xfrm>
            <a:off x="1737360" y="2971800"/>
            <a:ext cx="1540764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SRS or revised build artifacts + relevant RAG context</a:t>
            </a:r>
            <a:endParaRPr lang="en-US" sz="2000" dirty="0"/>
          </a:p>
        </p:txBody>
      </p:sp>
      <p:sp>
        <p:nvSpPr>
          <p:cNvPr id="15" name="Shape 10"/>
          <p:cNvSpPr/>
          <p:nvPr/>
        </p:nvSpPr>
        <p:spPr>
          <a:xfrm>
            <a:off x="4480560" y="3822192"/>
            <a:ext cx="0" cy="365760"/>
          </a:xfrm>
          <a:prstGeom prst="line">
            <a:avLst/>
          </a:prstGeom>
          <a:noFill/>
          <a:ln w="22860">
            <a:solidFill>
              <a:srgbClr val="7135CE"/>
            </a:solidFill>
            <a:prstDash val="solid"/>
            <a:tailEnd type="triangle"/>
          </a:ln>
        </p:spPr>
      </p:sp>
      <p:sp>
        <p:nvSpPr>
          <p:cNvPr id="16" name="Shape 11"/>
          <p:cNvSpPr/>
          <p:nvPr/>
        </p:nvSpPr>
        <p:spPr>
          <a:xfrm>
            <a:off x="914400" y="4416552"/>
            <a:ext cx="7086600" cy="3200400"/>
          </a:xfrm>
          <a:prstGeom prst="roundRect">
            <a:avLst>
              <a:gd name="adj" fmla="val 3429"/>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2" descr="preencoded.png">    </p:cNvPr>
          <p:cNvPicPr>
            <a:picLocks noChangeAspect="1"/>
          </p:cNvPicPr>
          <p:nvPr/>
        </p:nvPicPr>
        <p:blipFill>
          <a:blip r:embed="rId4"/>
          <a:stretch>
            <a:fillRect/>
          </a:stretch>
        </p:blipFill>
        <p:spPr>
          <a:xfrm>
            <a:off x="914400" y="4416552"/>
            <a:ext cx="7086600" cy="3200400"/>
          </a:xfrm>
          <a:prstGeom prst="rect">
            <a:avLst/>
          </a:prstGeom>
        </p:spPr>
      </p:pic>
      <p:pic>
        <p:nvPicPr>
          <p:cNvPr id="18" name="Image 3" descr="preencoded.png">    </p:cNvPr>
          <p:cNvPicPr>
            <a:picLocks noChangeAspect="1"/>
          </p:cNvPicPr>
          <p:nvPr/>
        </p:nvPicPr>
        <p:blipFill>
          <a:blip r:embed="rId5"/>
          <a:stretch>
            <a:fillRect/>
          </a:stretch>
        </p:blipFill>
        <p:spPr>
          <a:xfrm>
            <a:off x="1143000" y="4626864"/>
            <a:ext cx="347472" cy="347472"/>
          </a:xfrm>
          <a:prstGeom prst="rect">
            <a:avLst/>
          </a:prstGeom>
        </p:spPr>
      </p:pic>
      <p:sp>
        <p:nvSpPr>
          <p:cNvPr id="19" name="Text 12"/>
          <p:cNvSpPr/>
          <p:nvPr/>
        </p:nvSpPr>
        <p:spPr>
          <a:xfrm>
            <a:off x="1664208" y="4626864"/>
            <a:ext cx="609904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Agent 1 · Feature Generator</a:t>
            </a:r>
            <a:endParaRPr lang="en-US" sz="2000" dirty="0"/>
          </a:p>
        </p:txBody>
      </p:sp>
      <p:sp>
        <p:nvSpPr>
          <p:cNvPr id="20" name="Text 13"/>
          <p:cNvSpPr/>
          <p:nvPr/>
        </p:nvSpPr>
        <p:spPr>
          <a:xfrm>
            <a:off x="1225296" y="5385816"/>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Extract and classify features</a:t>
            </a:r>
            <a:endParaRPr lang="en-US" sz="1800" dirty="0"/>
          </a:p>
        </p:txBody>
      </p:sp>
      <p:sp>
        <p:nvSpPr>
          <p:cNvPr id="21" name="Text 14"/>
          <p:cNvSpPr/>
          <p:nvPr/>
        </p:nvSpPr>
        <p:spPr>
          <a:xfrm>
            <a:off x="1225296" y="5769864"/>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UI layer · REST API layer</a:t>
            </a:r>
            <a:endParaRPr lang="en-US" sz="1800" dirty="0"/>
          </a:p>
        </p:txBody>
      </p:sp>
      <p:sp>
        <p:nvSpPr>
          <p:cNvPr id="22" name="Text 15"/>
          <p:cNvSpPr/>
          <p:nvPr/>
        </p:nvSpPr>
        <p:spPr>
          <a:xfrm>
            <a:off x="1225296" y="6153912"/>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Database layer · Integration layer</a:t>
            </a:r>
            <a:endParaRPr lang="en-US" sz="1800" dirty="0"/>
          </a:p>
        </p:txBody>
      </p:sp>
      <p:sp>
        <p:nvSpPr>
          <p:cNvPr id="23" name="Text 16"/>
          <p:cNvSpPr/>
          <p:nvPr/>
        </p:nvSpPr>
        <p:spPr>
          <a:xfrm>
            <a:off x="1225296" y="6537960"/>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Output: one .md file per feature</a:t>
            </a:r>
            <a:endParaRPr lang="en-US" sz="1800" dirty="0"/>
          </a:p>
        </p:txBody>
      </p:sp>
      <p:sp>
        <p:nvSpPr>
          <p:cNvPr id="24" name="Shape 17"/>
          <p:cNvSpPr/>
          <p:nvPr/>
        </p:nvSpPr>
        <p:spPr>
          <a:xfrm>
            <a:off x="10287000" y="4416552"/>
            <a:ext cx="7086600" cy="3200400"/>
          </a:xfrm>
          <a:prstGeom prst="roundRect">
            <a:avLst>
              <a:gd name="adj" fmla="val 3429"/>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5" name="Image 4" descr="preencoded.png">    </p:cNvPr>
          <p:cNvPicPr>
            <a:picLocks noChangeAspect="1"/>
          </p:cNvPicPr>
          <p:nvPr/>
        </p:nvPicPr>
        <p:blipFill>
          <a:blip r:embed="rId6"/>
          <a:stretch>
            <a:fillRect/>
          </a:stretch>
        </p:blipFill>
        <p:spPr>
          <a:xfrm>
            <a:off x="10287000" y="4416552"/>
            <a:ext cx="7086600" cy="3200400"/>
          </a:xfrm>
          <a:prstGeom prst="rect">
            <a:avLst/>
          </a:prstGeom>
        </p:spPr>
      </p:pic>
      <p:pic>
        <p:nvPicPr>
          <p:cNvPr id="26" name="Image 5" descr="preencoded.png">    </p:cNvPr>
          <p:cNvPicPr>
            <a:picLocks noChangeAspect="1"/>
          </p:cNvPicPr>
          <p:nvPr/>
        </p:nvPicPr>
        <p:blipFill>
          <a:blip r:embed="rId7"/>
          <a:stretch>
            <a:fillRect/>
          </a:stretch>
        </p:blipFill>
        <p:spPr>
          <a:xfrm>
            <a:off x="10515600" y="4626864"/>
            <a:ext cx="347472" cy="347472"/>
          </a:xfrm>
          <a:prstGeom prst="rect">
            <a:avLst/>
          </a:prstGeom>
        </p:spPr>
      </p:pic>
      <p:sp>
        <p:nvSpPr>
          <p:cNvPr id="27" name="Text 18"/>
          <p:cNvSpPr/>
          <p:nvPr/>
        </p:nvSpPr>
        <p:spPr>
          <a:xfrm>
            <a:off x="11036808" y="4626864"/>
            <a:ext cx="609904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Agent 2 · Scenario Generator</a:t>
            </a:r>
            <a:endParaRPr lang="en-US" sz="2000" dirty="0"/>
          </a:p>
        </p:txBody>
      </p:sp>
      <p:sp>
        <p:nvSpPr>
          <p:cNvPr id="28" name="Text 19"/>
          <p:cNvSpPr/>
          <p:nvPr/>
        </p:nvSpPr>
        <p:spPr>
          <a:xfrm>
            <a:off x="10597896" y="5385816"/>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Read every generated .md feature</a:t>
            </a:r>
            <a:endParaRPr lang="en-US" sz="1800" dirty="0"/>
          </a:p>
        </p:txBody>
      </p:sp>
      <p:sp>
        <p:nvSpPr>
          <p:cNvPr id="29" name="Text 20"/>
          <p:cNvSpPr/>
          <p:nvPr/>
        </p:nvSpPr>
        <p:spPr>
          <a:xfrm>
            <a:off x="10597896" y="5769864"/>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Generate test cases for each feature</a:t>
            </a:r>
            <a:endParaRPr lang="en-US" sz="1800" dirty="0"/>
          </a:p>
        </p:txBody>
      </p:sp>
      <p:sp>
        <p:nvSpPr>
          <p:cNvPr id="30" name="Text 21"/>
          <p:cNvSpPr/>
          <p:nvPr/>
        </p:nvSpPr>
        <p:spPr>
          <a:xfrm>
            <a:off x="10597896" y="6153912"/>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Unit · REST API · UI · DB · Performance</a:t>
            </a:r>
            <a:endParaRPr lang="en-US" sz="1800" dirty="0"/>
          </a:p>
        </p:txBody>
      </p:sp>
      <p:sp>
        <p:nvSpPr>
          <p:cNvPr id="31" name="Text 22"/>
          <p:cNvSpPr/>
          <p:nvPr/>
        </p:nvSpPr>
        <p:spPr>
          <a:xfrm>
            <a:off x="10597896" y="6537960"/>
            <a:ext cx="644652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Output: .feature files in respective folders</a:t>
            </a:r>
            <a:endParaRPr lang="en-US" sz="1800" dirty="0"/>
          </a:p>
        </p:txBody>
      </p:sp>
      <p:sp>
        <p:nvSpPr>
          <p:cNvPr id="32" name="Shape 23"/>
          <p:cNvSpPr/>
          <p:nvPr/>
        </p:nvSpPr>
        <p:spPr>
          <a:xfrm>
            <a:off x="8193024" y="5705856"/>
            <a:ext cx="1883664" cy="0"/>
          </a:xfrm>
          <a:prstGeom prst="line">
            <a:avLst/>
          </a:prstGeom>
          <a:noFill/>
          <a:ln w="22860">
            <a:solidFill>
              <a:srgbClr val="7135CE"/>
            </a:solidFill>
            <a:prstDash val="solid"/>
            <a:tailEnd type="triangle"/>
          </a:ln>
        </p:spPr>
      </p:sp>
      <p:sp>
        <p:nvSpPr>
          <p:cNvPr id="33" name="Text 24"/>
          <p:cNvSpPr/>
          <p:nvPr/>
        </p:nvSpPr>
        <p:spPr>
          <a:xfrm>
            <a:off x="8202168" y="6089904"/>
            <a:ext cx="1901952" cy="731520"/>
          </a:xfrm>
          <a:prstGeom prst="rect">
            <a:avLst/>
          </a:prstGeom>
          <a:noFill/>
          <a:ln/>
        </p:spPr>
        <p:txBody>
          <a:bodyPr wrap="square" lIns="0" tIns="0" rIns="0" bIns="0" rtlCol="0" anchor="ctr">
            <a:normAutofit/>
          </a:bodyPr>
          <a:lstStyle/>
          <a:p>
            <a:pPr algn="ctr" indent="0" marL="0">
              <a:buNone/>
            </a:pPr>
            <a:r>
              <a:rPr lang="en-US" sz="1700" b="1" dirty="0">
                <a:solidFill>
                  <a:srgbClr val="7135CE"/>
                </a:solidFill>
                <a:latin typeface="Poppins" pitchFamily="34" charset="0"/>
                <a:ea typeface="Poppins" pitchFamily="34" charset="-122"/>
                <a:cs typeface="Poppins" pitchFamily="34" charset="-120"/>
              </a:rPr>
              <a:t>Classified .md features</a:t>
            </a:r>
            <a:endParaRPr lang="en-US" sz="1700" dirty="0"/>
          </a:p>
        </p:txBody>
      </p:sp>
      <p:sp>
        <p:nvSpPr>
          <p:cNvPr id="34" name="Shape 25"/>
          <p:cNvSpPr/>
          <p:nvPr/>
        </p:nvSpPr>
        <p:spPr>
          <a:xfrm>
            <a:off x="914400" y="8083296"/>
            <a:ext cx="16459200"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5" name="Image 6" descr="preencoded.png">    </p:cNvPr>
          <p:cNvPicPr>
            <a:picLocks noChangeAspect="1"/>
          </p:cNvPicPr>
          <p:nvPr/>
        </p:nvPicPr>
        <p:blipFill>
          <a:blip r:embed="rId8"/>
          <a:stretch>
            <a:fillRect/>
          </a:stretch>
        </p:blipFill>
        <p:spPr>
          <a:xfrm>
            <a:off x="914400" y="8083296"/>
            <a:ext cx="16459200" cy="777240"/>
          </a:xfrm>
          <a:prstGeom prst="rect">
            <a:avLst/>
          </a:prstGeom>
        </p:spPr>
      </p:pic>
      <p:pic>
        <p:nvPicPr>
          <p:cNvPr id="36" name="Image 7" descr="preencoded.png">    </p:cNvPr>
          <p:cNvPicPr>
            <a:picLocks noChangeAspect="1"/>
          </p:cNvPicPr>
          <p:nvPr/>
        </p:nvPicPr>
        <p:blipFill>
          <a:blip r:embed="rId9"/>
          <a:stretch>
            <a:fillRect/>
          </a:stretch>
        </p:blipFill>
        <p:spPr>
          <a:xfrm>
            <a:off x="1143000" y="8279892"/>
            <a:ext cx="384048" cy="384048"/>
          </a:xfrm>
          <a:prstGeom prst="rect">
            <a:avLst/>
          </a:prstGeom>
        </p:spPr>
      </p:pic>
      <p:sp>
        <p:nvSpPr>
          <p:cNvPr id="37" name="Text 26"/>
          <p:cNvSpPr/>
          <p:nvPr/>
        </p:nvSpPr>
        <p:spPr>
          <a:xfrm>
            <a:off x="1737360" y="8220456"/>
            <a:ext cx="15407640" cy="50292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Both agents write generated .md features and .feature scenarios back to RAG.</a:t>
            </a:r>
            <a:endParaRPr lang="en-US" sz="2000" dirty="0"/>
          </a:p>
        </p:txBody>
      </p:sp>
      <p:sp>
        <p:nvSpPr>
          <p:cNvPr id="38" name="Text 27"/>
          <p:cNvSpPr/>
          <p:nvPr/>
        </p:nvSpPr>
        <p:spPr>
          <a:xfrm>
            <a:off x="914400" y="9162288"/>
            <a:ext cx="16459200" cy="347472"/>
          </a:xfrm>
          <a:prstGeom prst="rect">
            <a:avLst/>
          </a:prstGeom>
          <a:noFill/>
          <a:ln/>
        </p:spPr>
        <p:txBody>
          <a:bodyPr wrap="square" lIns="0" tIns="0" rIns="0" bIns="0" rtlCol="0" anchor="ctr">
            <a:normAutofit/>
          </a:bodyPr>
          <a:lstStyle/>
          <a:p>
            <a:pPr algn="ctr" indent="0" marL="0">
              <a:buNone/>
            </a:pPr>
            <a:r>
              <a:rPr lang="en-US" sz="1700" b="1" dirty="0">
                <a:solidFill>
                  <a:srgbClr val="2563EB"/>
                </a:solidFill>
                <a:latin typeface="Poppins" pitchFamily="34" charset="0"/>
                <a:ea typeface="Poppins" pitchFamily="34" charset="-122"/>
                <a:cs typeface="Poppins" pitchFamily="34" charset="-120"/>
              </a:rPr>
              <a:t>Revised build → updated context → classified features → per-feature scenarios → validation</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AI / RAG / DOUBLE LLM</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Triangulation — Reconcile, Then Validate</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07  /  19</a:t>
            </a:r>
            <a:endParaRPr lang="en-US" sz="1200" dirty="0"/>
          </a:p>
        </p:txBody>
      </p:sp>
      <p:sp>
        <p:nvSpPr>
          <p:cNvPr id="11" name="Text 8"/>
          <p:cNvSpPr/>
          <p:nvPr/>
        </p:nvSpPr>
        <p:spPr>
          <a:xfrm>
            <a:off x="914400" y="2852928"/>
            <a:ext cx="64008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AI · RAG · DOUBLE LLM</a:t>
            </a:r>
            <a:endParaRPr lang="en-US" sz="1600" dirty="0"/>
          </a:p>
        </p:txBody>
      </p:sp>
      <p:sp>
        <p:nvSpPr>
          <p:cNvPr id="12" name="Shape 9"/>
          <p:cNvSpPr/>
          <p:nvPr/>
        </p:nvSpPr>
        <p:spPr>
          <a:xfrm>
            <a:off x="3794760" y="4251960"/>
            <a:ext cx="1874520" cy="1874520"/>
          </a:xfrm>
          <a:prstGeom prst="line">
            <a:avLst/>
          </a:prstGeom>
          <a:noFill/>
          <a:ln w="25400">
            <a:solidFill>
              <a:srgbClr val="A855F7"/>
            </a:solidFill>
            <a:prstDash val="solid"/>
          </a:ln>
        </p:spPr>
      </p:sp>
      <p:sp>
        <p:nvSpPr>
          <p:cNvPr id="13" name="Shape 10"/>
          <p:cNvSpPr/>
          <p:nvPr/>
        </p:nvSpPr>
        <p:spPr>
          <a:xfrm>
            <a:off x="1920240" y="6126480"/>
            <a:ext cx="1874520" cy="-1874520"/>
          </a:xfrm>
          <a:prstGeom prst="line">
            <a:avLst/>
          </a:prstGeom>
          <a:noFill/>
          <a:ln w="25400">
            <a:solidFill>
              <a:srgbClr val="A855F7"/>
            </a:solidFill>
            <a:prstDash val="solid"/>
          </a:ln>
        </p:spPr>
      </p:sp>
      <p:sp>
        <p:nvSpPr>
          <p:cNvPr id="14" name="Shape 11"/>
          <p:cNvSpPr/>
          <p:nvPr/>
        </p:nvSpPr>
        <p:spPr>
          <a:xfrm>
            <a:off x="1920240" y="6126480"/>
            <a:ext cx="3749040" cy="0"/>
          </a:xfrm>
          <a:prstGeom prst="line">
            <a:avLst/>
          </a:prstGeom>
          <a:noFill/>
          <a:ln w="25400">
            <a:solidFill>
              <a:srgbClr val="A855F7"/>
            </a:solidFill>
            <a:prstDash val="solid"/>
          </a:ln>
        </p:spPr>
      </p:sp>
      <p:sp>
        <p:nvSpPr>
          <p:cNvPr id="15" name="Shape 12"/>
          <p:cNvSpPr/>
          <p:nvPr/>
        </p:nvSpPr>
        <p:spPr>
          <a:xfrm>
            <a:off x="2286000" y="3502152"/>
            <a:ext cx="3200400"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6" name="Image 0" descr="preencoded.png">    </p:cNvPr>
          <p:cNvPicPr>
            <a:picLocks noChangeAspect="1"/>
          </p:cNvPicPr>
          <p:nvPr/>
        </p:nvPicPr>
        <p:blipFill>
          <a:blip r:embed="rId2"/>
          <a:stretch>
            <a:fillRect/>
          </a:stretch>
        </p:blipFill>
        <p:spPr>
          <a:xfrm>
            <a:off x="2286000" y="3502152"/>
            <a:ext cx="3200400" cy="749808"/>
          </a:xfrm>
          <a:prstGeom prst="rect">
            <a:avLst/>
          </a:prstGeom>
        </p:spPr>
      </p:pic>
      <p:pic>
        <p:nvPicPr>
          <p:cNvPr id="17" name="Image 1" descr="preencoded.png">    </p:cNvPr>
          <p:cNvPicPr>
            <a:picLocks noChangeAspect="1"/>
          </p:cNvPicPr>
          <p:nvPr/>
        </p:nvPicPr>
        <p:blipFill>
          <a:blip r:embed="rId3"/>
          <a:stretch>
            <a:fillRect/>
          </a:stretch>
        </p:blipFill>
        <p:spPr>
          <a:xfrm>
            <a:off x="2514600" y="3685032"/>
            <a:ext cx="384048" cy="384048"/>
          </a:xfrm>
          <a:prstGeom prst="rect">
            <a:avLst/>
          </a:prstGeom>
        </p:spPr>
      </p:pic>
      <p:sp>
        <p:nvSpPr>
          <p:cNvPr id="18" name="Text 13"/>
          <p:cNvSpPr/>
          <p:nvPr/>
        </p:nvSpPr>
        <p:spPr>
          <a:xfrm>
            <a:off x="3108960" y="3639312"/>
            <a:ext cx="2148840" cy="475488"/>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AI agents</a:t>
            </a:r>
            <a:endParaRPr lang="en-US" sz="2000" dirty="0"/>
          </a:p>
        </p:txBody>
      </p:sp>
      <p:sp>
        <p:nvSpPr>
          <p:cNvPr id="19" name="Shape 14"/>
          <p:cNvSpPr/>
          <p:nvPr/>
        </p:nvSpPr>
        <p:spPr>
          <a:xfrm>
            <a:off x="914400" y="6126480"/>
            <a:ext cx="301752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0" name="Image 2" descr="preencoded.png">    </p:cNvPr>
          <p:cNvPicPr>
            <a:picLocks noChangeAspect="1"/>
          </p:cNvPicPr>
          <p:nvPr/>
        </p:nvPicPr>
        <p:blipFill>
          <a:blip r:embed="rId4"/>
          <a:stretch>
            <a:fillRect/>
          </a:stretch>
        </p:blipFill>
        <p:spPr>
          <a:xfrm>
            <a:off x="914400" y="6126480"/>
            <a:ext cx="3017520" cy="822960"/>
          </a:xfrm>
          <a:prstGeom prst="rect">
            <a:avLst/>
          </a:prstGeom>
        </p:spPr>
      </p:pic>
      <p:pic>
        <p:nvPicPr>
          <p:cNvPr id="21" name="Image 3" descr="preencoded.png">    </p:cNvPr>
          <p:cNvPicPr>
            <a:picLocks noChangeAspect="1"/>
          </p:cNvPicPr>
          <p:nvPr/>
        </p:nvPicPr>
        <p:blipFill>
          <a:blip r:embed="rId5"/>
          <a:stretch>
            <a:fillRect/>
          </a:stretch>
        </p:blipFill>
        <p:spPr>
          <a:xfrm>
            <a:off x="1143000" y="6345936"/>
            <a:ext cx="384048" cy="384048"/>
          </a:xfrm>
          <a:prstGeom prst="rect">
            <a:avLst/>
          </a:prstGeom>
        </p:spPr>
      </p:pic>
      <p:sp>
        <p:nvSpPr>
          <p:cNvPr id="22" name="Text 15"/>
          <p:cNvSpPr/>
          <p:nvPr/>
        </p:nvSpPr>
        <p:spPr>
          <a:xfrm>
            <a:off x="1737360" y="6263640"/>
            <a:ext cx="196596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RAG context</a:t>
            </a:r>
            <a:endParaRPr lang="en-US" sz="2000" dirty="0"/>
          </a:p>
        </p:txBody>
      </p:sp>
      <p:sp>
        <p:nvSpPr>
          <p:cNvPr id="23" name="Shape 16"/>
          <p:cNvSpPr/>
          <p:nvPr/>
        </p:nvSpPr>
        <p:spPr>
          <a:xfrm>
            <a:off x="4343400" y="6126480"/>
            <a:ext cx="3063240" cy="822960"/>
          </a:xfrm>
          <a:prstGeom prst="roundRect">
            <a:avLst>
              <a:gd name="adj" fmla="val 1333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4" name="Image 4" descr="preencoded.png">    </p:cNvPr>
          <p:cNvPicPr>
            <a:picLocks noChangeAspect="1"/>
          </p:cNvPicPr>
          <p:nvPr/>
        </p:nvPicPr>
        <p:blipFill>
          <a:blip r:embed="rId6"/>
          <a:stretch>
            <a:fillRect/>
          </a:stretch>
        </p:blipFill>
        <p:spPr>
          <a:xfrm>
            <a:off x="4343400" y="6126480"/>
            <a:ext cx="3063240" cy="822960"/>
          </a:xfrm>
          <a:prstGeom prst="rect">
            <a:avLst/>
          </a:prstGeom>
        </p:spPr>
      </p:pic>
      <p:pic>
        <p:nvPicPr>
          <p:cNvPr id="25" name="Image 5" descr="preencoded.png">    </p:cNvPr>
          <p:cNvPicPr>
            <a:picLocks noChangeAspect="1"/>
          </p:cNvPicPr>
          <p:nvPr/>
        </p:nvPicPr>
        <p:blipFill>
          <a:blip r:embed="rId7"/>
          <a:stretch>
            <a:fillRect/>
          </a:stretch>
        </p:blipFill>
        <p:spPr>
          <a:xfrm>
            <a:off x="4572000" y="6345936"/>
            <a:ext cx="384048" cy="384048"/>
          </a:xfrm>
          <a:prstGeom prst="rect">
            <a:avLst/>
          </a:prstGeom>
        </p:spPr>
      </p:pic>
      <p:sp>
        <p:nvSpPr>
          <p:cNvPr id="26" name="Text 17"/>
          <p:cNvSpPr/>
          <p:nvPr/>
        </p:nvSpPr>
        <p:spPr>
          <a:xfrm>
            <a:off x="5166360" y="6263640"/>
            <a:ext cx="2011680" cy="54864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Double LLM</a:t>
            </a:r>
            <a:endParaRPr lang="en-US" sz="2000" dirty="0"/>
          </a:p>
        </p:txBody>
      </p:sp>
      <p:sp>
        <p:nvSpPr>
          <p:cNvPr id="27" name="Text 18"/>
          <p:cNvSpPr/>
          <p:nvPr/>
        </p:nvSpPr>
        <p:spPr>
          <a:xfrm>
            <a:off x="2423160" y="5257800"/>
            <a:ext cx="2743200" cy="329184"/>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TRIANGULATION</a:t>
            </a:r>
            <a:endParaRPr lang="en-US" sz="1600" dirty="0"/>
          </a:p>
        </p:txBody>
      </p:sp>
      <p:sp>
        <p:nvSpPr>
          <p:cNvPr id="28" name="Shape 19"/>
          <p:cNvSpPr/>
          <p:nvPr/>
        </p:nvSpPr>
        <p:spPr>
          <a:xfrm>
            <a:off x="7589520" y="5632704"/>
            <a:ext cx="365760" cy="0"/>
          </a:xfrm>
          <a:prstGeom prst="line">
            <a:avLst/>
          </a:prstGeom>
          <a:noFill/>
          <a:ln w="22860">
            <a:solidFill>
              <a:srgbClr val="7135CE"/>
            </a:solidFill>
            <a:prstDash val="solid"/>
            <a:tailEnd type="triangle"/>
          </a:ln>
        </p:spPr>
      </p:sp>
      <p:sp>
        <p:nvSpPr>
          <p:cNvPr id="29" name="Text 20"/>
          <p:cNvSpPr/>
          <p:nvPr/>
        </p:nvSpPr>
        <p:spPr>
          <a:xfrm>
            <a:off x="8229600" y="2852928"/>
            <a:ext cx="91440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PARALLEL LLM OUTPUTS</a:t>
            </a:r>
            <a:endParaRPr lang="en-US" sz="1600" dirty="0"/>
          </a:p>
        </p:txBody>
      </p:sp>
      <p:sp>
        <p:nvSpPr>
          <p:cNvPr id="30" name="Shape 21"/>
          <p:cNvSpPr/>
          <p:nvPr/>
        </p:nvSpPr>
        <p:spPr>
          <a:xfrm>
            <a:off x="8229600" y="3502152"/>
            <a:ext cx="4389120" cy="1097280"/>
          </a:xfrm>
          <a:prstGeom prst="roundRect">
            <a:avLst>
              <a:gd name="adj" fmla="val 1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1" name="Image 6" descr="preencoded.png">    </p:cNvPr>
          <p:cNvPicPr>
            <a:picLocks noChangeAspect="1"/>
          </p:cNvPicPr>
          <p:nvPr/>
        </p:nvPicPr>
        <p:blipFill>
          <a:blip r:embed="rId8"/>
          <a:stretch>
            <a:fillRect/>
          </a:stretch>
        </p:blipFill>
        <p:spPr>
          <a:xfrm>
            <a:off x="8229600" y="3502152"/>
            <a:ext cx="4389120" cy="1097280"/>
          </a:xfrm>
          <a:prstGeom prst="rect">
            <a:avLst/>
          </a:prstGeom>
        </p:spPr>
      </p:pic>
      <p:pic>
        <p:nvPicPr>
          <p:cNvPr id="32" name="Image 7" descr="preencoded.png">    </p:cNvPr>
          <p:cNvPicPr>
            <a:picLocks noChangeAspect="1"/>
          </p:cNvPicPr>
          <p:nvPr/>
        </p:nvPicPr>
        <p:blipFill>
          <a:blip r:embed="rId9"/>
          <a:stretch>
            <a:fillRect/>
          </a:stretch>
        </p:blipFill>
        <p:spPr>
          <a:xfrm>
            <a:off x="8458200" y="3858768"/>
            <a:ext cx="384048" cy="384048"/>
          </a:xfrm>
          <a:prstGeom prst="rect">
            <a:avLst/>
          </a:prstGeom>
        </p:spPr>
      </p:pic>
      <p:sp>
        <p:nvSpPr>
          <p:cNvPr id="33" name="Text 22"/>
          <p:cNvSpPr/>
          <p:nvPr/>
        </p:nvSpPr>
        <p:spPr>
          <a:xfrm>
            <a:off x="9052560" y="3639312"/>
            <a:ext cx="3337560" cy="82296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Nematronics (551B parameters)</a:t>
            </a:r>
            <a:endParaRPr lang="en-US" sz="2000" dirty="0"/>
          </a:p>
        </p:txBody>
      </p:sp>
      <p:sp>
        <p:nvSpPr>
          <p:cNvPr id="34" name="Shape 23"/>
          <p:cNvSpPr/>
          <p:nvPr/>
        </p:nvSpPr>
        <p:spPr>
          <a:xfrm>
            <a:off x="12984480" y="3502152"/>
            <a:ext cx="4389120" cy="1097280"/>
          </a:xfrm>
          <a:prstGeom prst="roundRect">
            <a:avLst>
              <a:gd name="adj" fmla="val 1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5" name="Image 8" descr="preencoded.png">    </p:cNvPr>
          <p:cNvPicPr>
            <a:picLocks noChangeAspect="1"/>
          </p:cNvPicPr>
          <p:nvPr/>
        </p:nvPicPr>
        <p:blipFill>
          <a:blip r:embed="rId10"/>
          <a:stretch>
            <a:fillRect/>
          </a:stretch>
        </p:blipFill>
        <p:spPr>
          <a:xfrm>
            <a:off x="12984480" y="3502152"/>
            <a:ext cx="4389120" cy="1097280"/>
          </a:xfrm>
          <a:prstGeom prst="rect">
            <a:avLst/>
          </a:prstGeom>
        </p:spPr>
      </p:pic>
      <p:pic>
        <p:nvPicPr>
          <p:cNvPr id="36" name="Image 9" descr="preencoded.png">    </p:cNvPr>
          <p:cNvPicPr>
            <a:picLocks noChangeAspect="1"/>
          </p:cNvPicPr>
          <p:nvPr/>
        </p:nvPicPr>
        <p:blipFill>
          <a:blip r:embed="rId11"/>
          <a:stretch>
            <a:fillRect/>
          </a:stretch>
        </p:blipFill>
        <p:spPr>
          <a:xfrm>
            <a:off x="13213080" y="3858768"/>
            <a:ext cx="384048" cy="384048"/>
          </a:xfrm>
          <a:prstGeom prst="rect">
            <a:avLst/>
          </a:prstGeom>
        </p:spPr>
      </p:pic>
      <p:sp>
        <p:nvSpPr>
          <p:cNvPr id="37" name="Text 24"/>
          <p:cNvSpPr/>
          <p:nvPr/>
        </p:nvSpPr>
        <p:spPr>
          <a:xfrm>
            <a:off x="13807440" y="3639312"/>
            <a:ext cx="3337560" cy="822960"/>
          </a:xfrm>
          <a:prstGeom prst="rect">
            <a:avLst/>
          </a:prstGeom>
          <a:noFill/>
          <a:ln/>
        </p:spPr>
        <p:txBody>
          <a:bodyPr wrap="square" lIns="0" tIns="0" rIns="0" bIns="0" rtlCol="0" anchor="ctr">
            <a:normAutofit/>
          </a:bodyPr>
          <a:lstStyle/>
          <a:p>
            <a:pPr indent="0" marL="0">
              <a:buNone/>
            </a:pPr>
            <a:r>
              <a:rPr lang="en-US" sz="2000" b="1" dirty="0">
                <a:solidFill>
                  <a:srgbClr val="2563EB"/>
                </a:solidFill>
                <a:latin typeface="Poppins" pitchFamily="34" charset="0"/>
                <a:ea typeface="Poppins" pitchFamily="34" charset="-122"/>
                <a:cs typeface="Poppins" pitchFamily="34" charset="-120"/>
              </a:rPr>
              <a:t>Ornat (397B parameters)</a:t>
            </a:r>
            <a:endParaRPr lang="en-US" sz="2000" dirty="0"/>
          </a:p>
        </p:txBody>
      </p:sp>
      <p:sp>
        <p:nvSpPr>
          <p:cNvPr id="38" name="Shape 25"/>
          <p:cNvSpPr/>
          <p:nvPr/>
        </p:nvSpPr>
        <p:spPr>
          <a:xfrm>
            <a:off x="10424160" y="4690872"/>
            <a:ext cx="0" cy="320040"/>
          </a:xfrm>
          <a:prstGeom prst="line">
            <a:avLst/>
          </a:prstGeom>
          <a:noFill/>
          <a:ln w="22860">
            <a:solidFill>
              <a:srgbClr val="7135CE"/>
            </a:solidFill>
            <a:prstDash val="solid"/>
            <a:tailEnd type="triangle"/>
          </a:ln>
        </p:spPr>
      </p:sp>
      <p:sp>
        <p:nvSpPr>
          <p:cNvPr id="39" name="Shape 26"/>
          <p:cNvSpPr/>
          <p:nvPr/>
        </p:nvSpPr>
        <p:spPr>
          <a:xfrm>
            <a:off x="15179040" y="4690872"/>
            <a:ext cx="0" cy="320040"/>
          </a:xfrm>
          <a:prstGeom prst="line">
            <a:avLst/>
          </a:prstGeom>
          <a:noFill/>
          <a:ln w="22860">
            <a:solidFill>
              <a:srgbClr val="7135CE"/>
            </a:solidFill>
            <a:prstDash val="solid"/>
            <a:tailEnd type="triangle"/>
          </a:ln>
        </p:spPr>
      </p:sp>
      <p:sp>
        <p:nvSpPr>
          <p:cNvPr id="40" name="Shape 27"/>
          <p:cNvSpPr/>
          <p:nvPr/>
        </p:nvSpPr>
        <p:spPr>
          <a:xfrm>
            <a:off x="8229600" y="5175504"/>
            <a:ext cx="9144000" cy="2039112"/>
          </a:xfrm>
          <a:prstGeom prst="roundRect">
            <a:avLst>
              <a:gd name="adj" fmla="val 538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1" name="Image 10" descr="preencoded.png">    </p:cNvPr>
          <p:cNvPicPr>
            <a:picLocks noChangeAspect="1"/>
          </p:cNvPicPr>
          <p:nvPr/>
        </p:nvPicPr>
        <p:blipFill>
          <a:blip r:embed="rId12"/>
          <a:stretch>
            <a:fillRect/>
          </a:stretch>
        </p:blipFill>
        <p:spPr>
          <a:xfrm>
            <a:off x="8229600" y="5175504"/>
            <a:ext cx="9144000" cy="2039112"/>
          </a:xfrm>
          <a:prstGeom prst="rect">
            <a:avLst/>
          </a:prstGeom>
        </p:spPr>
      </p:pic>
      <p:pic>
        <p:nvPicPr>
          <p:cNvPr id="42" name="Image 11" descr="preencoded.png">    </p:cNvPr>
          <p:cNvPicPr>
            <a:picLocks noChangeAspect="1"/>
          </p:cNvPicPr>
          <p:nvPr/>
        </p:nvPicPr>
        <p:blipFill>
          <a:blip r:embed="rId13"/>
          <a:stretch>
            <a:fillRect/>
          </a:stretch>
        </p:blipFill>
        <p:spPr>
          <a:xfrm>
            <a:off x="8458200" y="5385816"/>
            <a:ext cx="347472" cy="347472"/>
          </a:xfrm>
          <a:prstGeom prst="rect">
            <a:avLst/>
          </a:prstGeom>
        </p:spPr>
      </p:pic>
      <p:sp>
        <p:nvSpPr>
          <p:cNvPr id="43" name="Text 28"/>
          <p:cNvSpPr/>
          <p:nvPr/>
        </p:nvSpPr>
        <p:spPr>
          <a:xfrm>
            <a:off x="8979408" y="5385816"/>
            <a:ext cx="815644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Consolidation &amp; reconciliation</a:t>
            </a:r>
            <a:endParaRPr lang="en-US" sz="2000" dirty="0"/>
          </a:p>
        </p:txBody>
      </p:sp>
      <p:sp>
        <p:nvSpPr>
          <p:cNvPr id="44" name="Text 29"/>
          <p:cNvSpPr/>
          <p:nvPr/>
        </p:nvSpPr>
        <p:spPr>
          <a:xfrm>
            <a:off x="8540496" y="6144768"/>
            <a:ext cx="850392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Run both LLMs in parallel against shared context</a:t>
            </a:r>
            <a:endParaRPr lang="en-US" sz="1500" dirty="0"/>
          </a:p>
        </p:txBody>
      </p:sp>
      <p:sp>
        <p:nvSpPr>
          <p:cNvPr id="45" name="Text 30"/>
          <p:cNvSpPr/>
          <p:nvPr/>
        </p:nvSpPr>
        <p:spPr>
          <a:xfrm>
            <a:off x="8540496" y="6483096"/>
            <a:ext cx="850392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Consolidate outputs · compare differences / delta</a:t>
            </a:r>
            <a:endParaRPr lang="en-US" sz="1500" dirty="0"/>
          </a:p>
        </p:txBody>
      </p:sp>
      <p:sp>
        <p:nvSpPr>
          <p:cNvPr id="46" name="Text 31"/>
          <p:cNvSpPr/>
          <p:nvPr/>
        </p:nvSpPr>
        <p:spPr>
          <a:xfrm>
            <a:off x="8540496" y="6821424"/>
            <a:ext cx="850392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Reconcile information into features and scenarios</a:t>
            </a:r>
            <a:endParaRPr lang="en-US" sz="1500" dirty="0"/>
          </a:p>
        </p:txBody>
      </p:sp>
      <p:sp>
        <p:nvSpPr>
          <p:cNvPr id="47" name="Shape 32"/>
          <p:cNvSpPr/>
          <p:nvPr/>
        </p:nvSpPr>
        <p:spPr>
          <a:xfrm>
            <a:off x="12801600" y="7333488"/>
            <a:ext cx="0" cy="301752"/>
          </a:xfrm>
          <a:prstGeom prst="line">
            <a:avLst/>
          </a:prstGeom>
          <a:noFill/>
          <a:ln w="22860">
            <a:solidFill>
              <a:srgbClr val="7135CE"/>
            </a:solidFill>
            <a:prstDash val="solid"/>
            <a:tailEnd type="triangle"/>
          </a:ln>
        </p:spPr>
      </p:sp>
      <p:sp>
        <p:nvSpPr>
          <p:cNvPr id="48" name="Text 33"/>
          <p:cNvSpPr/>
          <p:nvPr/>
        </p:nvSpPr>
        <p:spPr>
          <a:xfrm>
            <a:off x="914400" y="7479792"/>
            <a:ext cx="91440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HUMAN VALIDATION · SEQUENTIAL GATES</a:t>
            </a:r>
            <a:endParaRPr lang="en-US" sz="1600" dirty="0"/>
          </a:p>
        </p:txBody>
      </p:sp>
      <p:sp>
        <p:nvSpPr>
          <p:cNvPr id="49" name="Shape 34"/>
          <p:cNvSpPr/>
          <p:nvPr/>
        </p:nvSpPr>
        <p:spPr>
          <a:xfrm>
            <a:off x="914400" y="7973568"/>
            <a:ext cx="5315712"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0" name="Image 12" descr="preencoded.png">    </p:cNvPr>
          <p:cNvPicPr>
            <a:picLocks noChangeAspect="1"/>
          </p:cNvPicPr>
          <p:nvPr/>
        </p:nvPicPr>
        <p:blipFill>
          <a:blip r:embed="rId14"/>
          <a:stretch>
            <a:fillRect/>
          </a:stretch>
        </p:blipFill>
        <p:spPr>
          <a:xfrm>
            <a:off x="914400" y="7973568"/>
            <a:ext cx="5315712" cy="749808"/>
          </a:xfrm>
          <a:prstGeom prst="rect">
            <a:avLst/>
          </a:prstGeom>
        </p:spPr>
      </p:pic>
      <p:pic>
        <p:nvPicPr>
          <p:cNvPr id="51" name="Image 13" descr="preencoded.png">    </p:cNvPr>
          <p:cNvPicPr>
            <a:picLocks noChangeAspect="1"/>
          </p:cNvPicPr>
          <p:nvPr/>
        </p:nvPicPr>
        <p:blipFill>
          <a:blip r:embed="rId15"/>
          <a:stretch>
            <a:fillRect/>
          </a:stretch>
        </p:blipFill>
        <p:spPr>
          <a:xfrm>
            <a:off x="1042416" y="8202168"/>
            <a:ext cx="292608" cy="292608"/>
          </a:xfrm>
          <a:prstGeom prst="rect">
            <a:avLst/>
          </a:prstGeom>
        </p:spPr>
      </p:pic>
      <p:sp>
        <p:nvSpPr>
          <p:cNvPr id="52" name="Text 35"/>
          <p:cNvSpPr/>
          <p:nvPr/>
        </p:nvSpPr>
        <p:spPr>
          <a:xfrm>
            <a:off x="1417320" y="8065008"/>
            <a:ext cx="4675632" cy="566928"/>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Manual validation</a:t>
            </a:r>
            <a:endParaRPr lang="en-US" sz="1900" dirty="0"/>
          </a:p>
        </p:txBody>
      </p:sp>
      <p:sp>
        <p:nvSpPr>
          <p:cNvPr id="53" name="Shape 36"/>
          <p:cNvSpPr/>
          <p:nvPr/>
        </p:nvSpPr>
        <p:spPr>
          <a:xfrm>
            <a:off x="6252972" y="8348472"/>
            <a:ext cx="210312" cy="0"/>
          </a:xfrm>
          <a:prstGeom prst="line">
            <a:avLst/>
          </a:prstGeom>
          <a:noFill/>
          <a:ln w="20320">
            <a:solidFill>
              <a:srgbClr val="7135CE"/>
            </a:solidFill>
            <a:prstDash val="solid"/>
            <a:tailEnd type="triangle"/>
          </a:ln>
        </p:spPr>
      </p:sp>
      <p:sp>
        <p:nvSpPr>
          <p:cNvPr id="54" name="Shape 37"/>
          <p:cNvSpPr/>
          <p:nvPr/>
        </p:nvSpPr>
        <p:spPr>
          <a:xfrm>
            <a:off x="6486144" y="7973568"/>
            <a:ext cx="5315712"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5" name="Image 14" descr="preencoded.png">    </p:cNvPr>
          <p:cNvPicPr>
            <a:picLocks noChangeAspect="1"/>
          </p:cNvPicPr>
          <p:nvPr/>
        </p:nvPicPr>
        <p:blipFill>
          <a:blip r:embed="rId16"/>
          <a:stretch>
            <a:fillRect/>
          </a:stretch>
        </p:blipFill>
        <p:spPr>
          <a:xfrm>
            <a:off x="6486144" y="7973568"/>
            <a:ext cx="5315712" cy="749808"/>
          </a:xfrm>
          <a:prstGeom prst="rect">
            <a:avLst/>
          </a:prstGeom>
        </p:spPr>
      </p:pic>
      <p:pic>
        <p:nvPicPr>
          <p:cNvPr id="56" name="Image 15" descr="preencoded.png">    </p:cNvPr>
          <p:cNvPicPr>
            <a:picLocks noChangeAspect="1"/>
          </p:cNvPicPr>
          <p:nvPr/>
        </p:nvPicPr>
        <p:blipFill>
          <a:blip r:embed="rId17"/>
          <a:stretch>
            <a:fillRect/>
          </a:stretch>
        </p:blipFill>
        <p:spPr>
          <a:xfrm>
            <a:off x="6614160" y="8202168"/>
            <a:ext cx="292608" cy="292608"/>
          </a:xfrm>
          <a:prstGeom prst="rect">
            <a:avLst/>
          </a:prstGeom>
        </p:spPr>
      </p:pic>
      <p:sp>
        <p:nvSpPr>
          <p:cNvPr id="57" name="Text 38"/>
          <p:cNvSpPr/>
          <p:nvPr/>
        </p:nvSpPr>
        <p:spPr>
          <a:xfrm>
            <a:off x="6989064" y="8065008"/>
            <a:ext cx="4675632" cy="566928"/>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Stakeholder validation</a:t>
            </a:r>
            <a:endParaRPr lang="en-US" sz="1900" dirty="0"/>
          </a:p>
        </p:txBody>
      </p:sp>
      <p:sp>
        <p:nvSpPr>
          <p:cNvPr id="58" name="Shape 39"/>
          <p:cNvSpPr/>
          <p:nvPr/>
        </p:nvSpPr>
        <p:spPr>
          <a:xfrm>
            <a:off x="11824716" y="8348472"/>
            <a:ext cx="210312" cy="0"/>
          </a:xfrm>
          <a:prstGeom prst="line">
            <a:avLst/>
          </a:prstGeom>
          <a:noFill/>
          <a:ln w="20320">
            <a:solidFill>
              <a:srgbClr val="7135CE"/>
            </a:solidFill>
            <a:prstDash val="solid"/>
            <a:tailEnd type="triangle"/>
          </a:ln>
        </p:spPr>
      </p:sp>
      <p:sp>
        <p:nvSpPr>
          <p:cNvPr id="59" name="Shape 40"/>
          <p:cNvSpPr/>
          <p:nvPr/>
        </p:nvSpPr>
        <p:spPr>
          <a:xfrm>
            <a:off x="12057888" y="7973568"/>
            <a:ext cx="5315712"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0" name="Image 16" descr="preencoded.png">    </p:cNvPr>
          <p:cNvPicPr>
            <a:picLocks noChangeAspect="1"/>
          </p:cNvPicPr>
          <p:nvPr/>
        </p:nvPicPr>
        <p:blipFill>
          <a:blip r:embed="rId18"/>
          <a:stretch>
            <a:fillRect/>
          </a:stretch>
        </p:blipFill>
        <p:spPr>
          <a:xfrm>
            <a:off x="12057888" y="7973568"/>
            <a:ext cx="5315712" cy="749808"/>
          </a:xfrm>
          <a:prstGeom prst="rect">
            <a:avLst/>
          </a:prstGeom>
        </p:spPr>
      </p:pic>
      <p:pic>
        <p:nvPicPr>
          <p:cNvPr id="61" name="Image 17" descr="preencoded.png">    </p:cNvPr>
          <p:cNvPicPr>
            <a:picLocks noChangeAspect="1"/>
          </p:cNvPicPr>
          <p:nvPr/>
        </p:nvPicPr>
        <p:blipFill>
          <a:blip r:embed="rId19"/>
          <a:stretch>
            <a:fillRect/>
          </a:stretch>
        </p:blipFill>
        <p:spPr>
          <a:xfrm>
            <a:off x="12185904" y="8202168"/>
            <a:ext cx="292608" cy="292608"/>
          </a:xfrm>
          <a:prstGeom prst="rect">
            <a:avLst/>
          </a:prstGeom>
        </p:spPr>
      </p:pic>
      <p:sp>
        <p:nvSpPr>
          <p:cNvPr id="62" name="Text 41"/>
          <p:cNvSpPr/>
          <p:nvPr/>
        </p:nvSpPr>
        <p:spPr>
          <a:xfrm>
            <a:off x="12560808" y="8065008"/>
            <a:ext cx="4675632" cy="566928"/>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Validated features + layered scenarios</a:t>
            </a:r>
            <a:endParaRPr lang="en-US" sz="1900" dirty="0"/>
          </a:p>
        </p:txBody>
      </p:sp>
      <p:sp>
        <p:nvSpPr>
          <p:cNvPr id="63" name="Text 42"/>
          <p:cNvSpPr/>
          <p:nvPr/>
        </p:nvSpPr>
        <p:spPr>
          <a:xfrm>
            <a:off x="914400" y="8988552"/>
            <a:ext cx="16459200" cy="347472"/>
          </a:xfrm>
          <a:prstGeom prst="rect">
            <a:avLst/>
          </a:prstGeom>
          <a:noFill/>
          <a:ln/>
        </p:spPr>
        <p:txBody>
          <a:bodyPr wrap="square" lIns="0" tIns="0" rIns="0" bIns="0" rtlCol="0" anchor="ctr">
            <a:normAutofit/>
          </a:bodyPr>
          <a:lstStyle/>
          <a:p>
            <a:pPr indent="0" marL="0">
              <a:buNone/>
            </a:pPr>
            <a:r>
              <a:rPr lang="en-US" sz="1600" dirty="0">
                <a:solidFill>
                  <a:srgbClr val="2563EB"/>
                </a:solidFill>
                <a:latin typeface="Inter" pitchFamily="34" charset="0"/>
                <a:ea typeface="Inter" pitchFamily="34" charset="-122"/>
                <a:cs typeface="Inter" pitchFamily="34" charset="-120"/>
              </a:rPr>
              <a:t>AI + RAG context validation and double-LLM delta validation precede manual and stakeholder validation.</a:t>
            </a:r>
            <a:endParaRPr lang="en-US" sz="1600" dirty="0"/>
          </a:p>
        </p:txBody>
      </p:sp>
      <p:sp>
        <p:nvSpPr>
          <p:cNvPr id="64" name="Text 43"/>
          <p:cNvSpPr/>
          <p:nvPr/>
        </p:nvSpPr>
        <p:spPr>
          <a:xfrm>
            <a:off x="914400" y="9409176"/>
            <a:ext cx="16459200" cy="237744"/>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Inter" pitchFamily="34" charset="0"/>
                <a:ea typeface="Inter" pitchFamily="34" charset="-122"/>
                <a:cs typeface="Inter" pitchFamily="34" charset="-120"/>
              </a:rPr>
              <a:t>Confidence Assessment / Confidence % — [to be assessed]</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SRS-LED GENERATION</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Top-to-Bottom Approach</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08  /  19</a:t>
            </a:r>
            <a:endParaRPr lang="en-US" sz="1200" dirty="0"/>
          </a:p>
        </p:txBody>
      </p:sp>
      <p:sp>
        <p:nvSpPr>
          <p:cNvPr id="11" name="Text 8"/>
          <p:cNvSpPr/>
          <p:nvPr/>
        </p:nvSpPr>
        <p:spPr>
          <a:xfrm>
            <a:off x="914400" y="2761488"/>
            <a:ext cx="16459200" cy="512064"/>
          </a:xfrm>
          <a:prstGeom prst="rect">
            <a:avLst/>
          </a:prstGeom>
          <a:noFill/>
          <a:ln/>
        </p:spPr>
        <p:txBody>
          <a:bodyPr wrap="square" lIns="0" tIns="0" rIns="0" bIns="0" rtlCol="0" anchor="ctr">
            <a:normAutofit/>
          </a:bodyPr>
          <a:lstStyle/>
          <a:p>
            <a:pPr indent="0" marL="0">
              <a:buNone/>
            </a:pPr>
            <a:r>
              <a:rPr lang="en-US" sz="1900" dirty="0">
                <a:solidFill>
                  <a:srgbClr val="2563EB"/>
                </a:solidFill>
                <a:latin typeface="Inter" pitchFamily="34" charset="0"/>
                <a:ea typeface="Inter" pitchFamily="34" charset="-122"/>
                <a:cs typeface="Inter" pitchFamily="34" charset="-120"/>
              </a:rPr>
              <a:t>Start with the SRS; generate classified feature files, then layered scenarios for every feature.</a:t>
            </a:r>
            <a:endParaRPr lang="en-US" sz="1900" dirty="0"/>
          </a:p>
        </p:txBody>
      </p:sp>
      <p:sp>
        <p:nvSpPr>
          <p:cNvPr id="12" name="Shape 9"/>
          <p:cNvSpPr/>
          <p:nvPr/>
        </p:nvSpPr>
        <p:spPr>
          <a:xfrm>
            <a:off x="914400" y="3511296"/>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511296"/>
            <a:ext cx="3087014" cy="777240"/>
          </a:xfrm>
          <a:prstGeom prst="rect">
            <a:avLst/>
          </a:prstGeom>
        </p:spPr>
      </p:pic>
      <p:pic>
        <p:nvPicPr>
          <p:cNvPr id="14" name="Image 1" descr="preencoded.png">    </p:cNvPr>
          <p:cNvPicPr>
            <a:picLocks noChangeAspect="1"/>
          </p:cNvPicPr>
          <p:nvPr/>
        </p:nvPicPr>
        <p:blipFill>
          <a:blip r:embed="rId3"/>
          <a:stretch>
            <a:fillRect/>
          </a:stretch>
        </p:blipFill>
        <p:spPr>
          <a:xfrm>
            <a:off x="1042416" y="3753612"/>
            <a:ext cx="292608" cy="292608"/>
          </a:xfrm>
          <a:prstGeom prst="rect">
            <a:avLst/>
          </a:prstGeom>
        </p:spPr>
      </p:pic>
      <p:sp>
        <p:nvSpPr>
          <p:cNvPr id="15" name="Text 10"/>
          <p:cNvSpPr/>
          <p:nvPr/>
        </p:nvSpPr>
        <p:spPr>
          <a:xfrm>
            <a:off x="1417320" y="3602736"/>
            <a:ext cx="2446934"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SRS</a:t>
            </a:r>
            <a:endParaRPr lang="en-US" sz="1800" dirty="0"/>
          </a:p>
        </p:txBody>
      </p:sp>
      <p:sp>
        <p:nvSpPr>
          <p:cNvPr id="16" name="Shape 11"/>
          <p:cNvSpPr/>
          <p:nvPr/>
        </p:nvSpPr>
        <p:spPr>
          <a:xfrm>
            <a:off x="4024274" y="3899916"/>
            <a:ext cx="210312" cy="0"/>
          </a:xfrm>
          <a:prstGeom prst="line">
            <a:avLst/>
          </a:prstGeom>
          <a:noFill/>
          <a:ln w="20320">
            <a:solidFill>
              <a:srgbClr val="7135CE"/>
            </a:solidFill>
            <a:prstDash val="solid"/>
            <a:tailEnd type="triangle"/>
          </a:ln>
        </p:spPr>
      </p:sp>
      <p:sp>
        <p:nvSpPr>
          <p:cNvPr id="17" name="Shape 12"/>
          <p:cNvSpPr/>
          <p:nvPr/>
        </p:nvSpPr>
        <p:spPr>
          <a:xfrm>
            <a:off x="4257446" y="3511296"/>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8" name="Image 2" descr="preencoded.png">    </p:cNvPr>
          <p:cNvPicPr>
            <a:picLocks noChangeAspect="1"/>
          </p:cNvPicPr>
          <p:nvPr/>
        </p:nvPicPr>
        <p:blipFill>
          <a:blip r:embed="rId4"/>
          <a:stretch>
            <a:fillRect/>
          </a:stretch>
        </p:blipFill>
        <p:spPr>
          <a:xfrm>
            <a:off x="4257446" y="3511296"/>
            <a:ext cx="3087014" cy="777240"/>
          </a:xfrm>
          <a:prstGeom prst="rect">
            <a:avLst/>
          </a:prstGeom>
        </p:spPr>
      </p:pic>
      <p:pic>
        <p:nvPicPr>
          <p:cNvPr id="19" name="Image 3" descr="preencoded.png">    </p:cNvPr>
          <p:cNvPicPr>
            <a:picLocks noChangeAspect="1"/>
          </p:cNvPicPr>
          <p:nvPr/>
        </p:nvPicPr>
        <p:blipFill>
          <a:blip r:embed="rId5"/>
          <a:stretch>
            <a:fillRect/>
          </a:stretch>
        </p:blipFill>
        <p:spPr>
          <a:xfrm>
            <a:off x="4385462" y="3753612"/>
            <a:ext cx="292608" cy="292608"/>
          </a:xfrm>
          <a:prstGeom prst="rect">
            <a:avLst/>
          </a:prstGeom>
        </p:spPr>
      </p:pic>
      <p:sp>
        <p:nvSpPr>
          <p:cNvPr id="20" name="Text 13"/>
          <p:cNvSpPr/>
          <p:nvPr/>
        </p:nvSpPr>
        <p:spPr>
          <a:xfrm>
            <a:off x="4760366" y="3602736"/>
            <a:ext cx="2446934"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Feature Generator</a:t>
            </a:r>
            <a:endParaRPr lang="en-US" sz="1800" dirty="0"/>
          </a:p>
        </p:txBody>
      </p:sp>
      <p:sp>
        <p:nvSpPr>
          <p:cNvPr id="21" name="Shape 14"/>
          <p:cNvSpPr/>
          <p:nvPr/>
        </p:nvSpPr>
        <p:spPr>
          <a:xfrm>
            <a:off x="7367321" y="3899916"/>
            <a:ext cx="210312" cy="0"/>
          </a:xfrm>
          <a:prstGeom prst="line">
            <a:avLst/>
          </a:prstGeom>
          <a:noFill/>
          <a:ln w="20320">
            <a:solidFill>
              <a:srgbClr val="7135CE"/>
            </a:solidFill>
            <a:prstDash val="solid"/>
            <a:tailEnd type="triangle"/>
          </a:ln>
        </p:spPr>
      </p:sp>
      <p:sp>
        <p:nvSpPr>
          <p:cNvPr id="22" name="Shape 15"/>
          <p:cNvSpPr/>
          <p:nvPr/>
        </p:nvSpPr>
        <p:spPr>
          <a:xfrm>
            <a:off x="7600493" y="3511296"/>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3" name="Image 4" descr="preencoded.png">    </p:cNvPr>
          <p:cNvPicPr>
            <a:picLocks noChangeAspect="1"/>
          </p:cNvPicPr>
          <p:nvPr/>
        </p:nvPicPr>
        <p:blipFill>
          <a:blip r:embed="rId6"/>
          <a:stretch>
            <a:fillRect/>
          </a:stretch>
        </p:blipFill>
        <p:spPr>
          <a:xfrm>
            <a:off x="7600493" y="3511296"/>
            <a:ext cx="3087014" cy="777240"/>
          </a:xfrm>
          <a:prstGeom prst="rect">
            <a:avLst/>
          </a:prstGeom>
        </p:spPr>
      </p:pic>
      <p:pic>
        <p:nvPicPr>
          <p:cNvPr id="24" name="Image 5" descr="preencoded.png">    </p:cNvPr>
          <p:cNvPicPr>
            <a:picLocks noChangeAspect="1"/>
          </p:cNvPicPr>
          <p:nvPr/>
        </p:nvPicPr>
        <p:blipFill>
          <a:blip r:embed="rId7"/>
          <a:stretch>
            <a:fillRect/>
          </a:stretch>
        </p:blipFill>
        <p:spPr>
          <a:xfrm>
            <a:off x="7728509" y="3753612"/>
            <a:ext cx="292608" cy="292608"/>
          </a:xfrm>
          <a:prstGeom prst="rect">
            <a:avLst/>
          </a:prstGeom>
        </p:spPr>
      </p:pic>
      <p:sp>
        <p:nvSpPr>
          <p:cNvPr id="25" name="Text 16"/>
          <p:cNvSpPr/>
          <p:nvPr/>
        </p:nvSpPr>
        <p:spPr>
          <a:xfrm>
            <a:off x="8103413" y="3602736"/>
            <a:ext cx="2446934"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Classified .md per feature</a:t>
            </a:r>
            <a:endParaRPr lang="en-US" sz="1800" dirty="0"/>
          </a:p>
        </p:txBody>
      </p:sp>
      <p:sp>
        <p:nvSpPr>
          <p:cNvPr id="26" name="Shape 17"/>
          <p:cNvSpPr/>
          <p:nvPr/>
        </p:nvSpPr>
        <p:spPr>
          <a:xfrm>
            <a:off x="10710367" y="3899916"/>
            <a:ext cx="210312" cy="0"/>
          </a:xfrm>
          <a:prstGeom prst="line">
            <a:avLst/>
          </a:prstGeom>
          <a:noFill/>
          <a:ln w="20320">
            <a:solidFill>
              <a:srgbClr val="7135CE"/>
            </a:solidFill>
            <a:prstDash val="solid"/>
            <a:tailEnd type="triangle"/>
          </a:ln>
        </p:spPr>
      </p:sp>
      <p:sp>
        <p:nvSpPr>
          <p:cNvPr id="27" name="Shape 18"/>
          <p:cNvSpPr/>
          <p:nvPr/>
        </p:nvSpPr>
        <p:spPr>
          <a:xfrm>
            <a:off x="10943539" y="3511296"/>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6" descr="preencoded.png">    </p:cNvPr>
          <p:cNvPicPr>
            <a:picLocks noChangeAspect="1"/>
          </p:cNvPicPr>
          <p:nvPr/>
        </p:nvPicPr>
        <p:blipFill>
          <a:blip r:embed="rId8"/>
          <a:stretch>
            <a:fillRect/>
          </a:stretch>
        </p:blipFill>
        <p:spPr>
          <a:xfrm>
            <a:off x="10943539" y="3511296"/>
            <a:ext cx="3087014" cy="777240"/>
          </a:xfrm>
          <a:prstGeom prst="rect">
            <a:avLst/>
          </a:prstGeom>
        </p:spPr>
      </p:pic>
      <p:pic>
        <p:nvPicPr>
          <p:cNvPr id="29" name="Image 7" descr="preencoded.png">    </p:cNvPr>
          <p:cNvPicPr>
            <a:picLocks noChangeAspect="1"/>
          </p:cNvPicPr>
          <p:nvPr/>
        </p:nvPicPr>
        <p:blipFill>
          <a:blip r:embed="rId9"/>
          <a:stretch>
            <a:fillRect/>
          </a:stretch>
        </p:blipFill>
        <p:spPr>
          <a:xfrm>
            <a:off x="11071555" y="3753612"/>
            <a:ext cx="292608" cy="292608"/>
          </a:xfrm>
          <a:prstGeom prst="rect">
            <a:avLst/>
          </a:prstGeom>
        </p:spPr>
      </p:pic>
      <p:sp>
        <p:nvSpPr>
          <p:cNvPr id="30" name="Text 19"/>
          <p:cNvSpPr/>
          <p:nvPr/>
        </p:nvSpPr>
        <p:spPr>
          <a:xfrm>
            <a:off x="11446459" y="3602736"/>
            <a:ext cx="2446934"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Scenario Generator</a:t>
            </a:r>
            <a:endParaRPr lang="en-US" sz="1800" dirty="0"/>
          </a:p>
        </p:txBody>
      </p:sp>
      <p:sp>
        <p:nvSpPr>
          <p:cNvPr id="31" name="Shape 20"/>
          <p:cNvSpPr/>
          <p:nvPr/>
        </p:nvSpPr>
        <p:spPr>
          <a:xfrm>
            <a:off x="14053414" y="3899916"/>
            <a:ext cx="210312" cy="0"/>
          </a:xfrm>
          <a:prstGeom prst="line">
            <a:avLst/>
          </a:prstGeom>
          <a:noFill/>
          <a:ln w="20320">
            <a:solidFill>
              <a:srgbClr val="7135CE"/>
            </a:solidFill>
            <a:prstDash val="solid"/>
            <a:tailEnd type="triangle"/>
          </a:ln>
        </p:spPr>
      </p:sp>
      <p:sp>
        <p:nvSpPr>
          <p:cNvPr id="32" name="Shape 21"/>
          <p:cNvSpPr/>
          <p:nvPr/>
        </p:nvSpPr>
        <p:spPr>
          <a:xfrm>
            <a:off x="14286586" y="3511296"/>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8" descr="preencoded.png">    </p:cNvPr>
          <p:cNvPicPr>
            <a:picLocks noChangeAspect="1"/>
          </p:cNvPicPr>
          <p:nvPr/>
        </p:nvPicPr>
        <p:blipFill>
          <a:blip r:embed="rId10"/>
          <a:stretch>
            <a:fillRect/>
          </a:stretch>
        </p:blipFill>
        <p:spPr>
          <a:xfrm>
            <a:off x="14286586" y="3511296"/>
            <a:ext cx="3087014" cy="777240"/>
          </a:xfrm>
          <a:prstGeom prst="rect">
            <a:avLst/>
          </a:prstGeom>
        </p:spPr>
      </p:pic>
      <p:pic>
        <p:nvPicPr>
          <p:cNvPr id="34" name="Image 9" descr="preencoded.png">    </p:cNvPr>
          <p:cNvPicPr>
            <a:picLocks noChangeAspect="1"/>
          </p:cNvPicPr>
          <p:nvPr/>
        </p:nvPicPr>
        <p:blipFill>
          <a:blip r:embed="rId11"/>
          <a:stretch>
            <a:fillRect/>
          </a:stretch>
        </p:blipFill>
        <p:spPr>
          <a:xfrm>
            <a:off x="14414602" y="3753612"/>
            <a:ext cx="292608" cy="292608"/>
          </a:xfrm>
          <a:prstGeom prst="rect">
            <a:avLst/>
          </a:prstGeom>
        </p:spPr>
      </p:pic>
      <p:sp>
        <p:nvSpPr>
          <p:cNvPr id="35" name="Text 22"/>
          <p:cNvSpPr/>
          <p:nvPr/>
        </p:nvSpPr>
        <p:spPr>
          <a:xfrm>
            <a:off x="14789506" y="3602736"/>
            <a:ext cx="2446934"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.feature per feature / layer</a:t>
            </a:r>
            <a:endParaRPr lang="en-US" sz="1800" dirty="0"/>
          </a:p>
        </p:txBody>
      </p:sp>
      <p:sp>
        <p:nvSpPr>
          <p:cNvPr id="36" name="Shape 23"/>
          <p:cNvSpPr/>
          <p:nvPr/>
        </p:nvSpPr>
        <p:spPr>
          <a:xfrm>
            <a:off x="914400" y="4617720"/>
            <a:ext cx="8092440" cy="2514600"/>
          </a:xfrm>
          <a:prstGeom prst="roundRect">
            <a:avLst>
              <a:gd name="adj" fmla="val 436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7" name="Image 10" descr="preencoded.png">    </p:cNvPr>
          <p:cNvPicPr>
            <a:picLocks noChangeAspect="1"/>
          </p:cNvPicPr>
          <p:nvPr/>
        </p:nvPicPr>
        <p:blipFill>
          <a:blip r:embed="rId12"/>
          <a:stretch>
            <a:fillRect/>
          </a:stretch>
        </p:blipFill>
        <p:spPr>
          <a:xfrm>
            <a:off x="914400" y="4617720"/>
            <a:ext cx="8092440" cy="2514600"/>
          </a:xfrm>
          <a:prstGeom prst="rect">
            <a:avLst/>
          </a:prstGeom>
        </p:spPr>
      </p:pic>
      <p:pic>
        <p:nvPicPr>
          <p:cNvPr id="38" name="Image 11" descr="preencoded.png">    </p:cNvPr>
          <p:cNvPicPr>
            <a:picLocks noChangeAspect="1"/>
          </p:cNvPicPr>
          <p:nvPr/>
        </p:nvPicPr>
        <p:blipFill>
          <a:blip r:embed="rId13"/>
          <a:stretch>
            <a:fillRect/>
          </a:stretch>
        </p:blipFill>
        <p:spPr>
          <a:xfrm>
            <a:off x="1143000" y="4828032"/>
            <a:ext cx="347472" cy="347472"/>
          </a:xfrm>
          <a:prstGeom prst="rect">
            <a:avLst/>
          </a:prstGeom>
        </p:spPr>
      </p:pic>
      <p:sp>
        <p:nvSpPr>
          <p:cNvPr id="39" name="Text 24"/>
          <p:cNvSpPr/>
          <p:nvPr/>
        </p:nvSpPr>
        <p:spPr>
          <a:xfrm>
            <a:off x="1664208" y="4828032"/>
            <a:ext cx="710488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Feature Classification</a:t>
            </a:r>
            <a:endParaRPr lang="en-US" sz="2000" dirty="0"/>
          </a:p>
        </p:txBody>
      </p:sp>
      <p:sp>
        <p:nvSpPr>
          <p:cNvPr id="40" name="Text 25"/>
          <p:cNvSpPr/>
          <p:nvPr/>
        </p:nvSpPr>
        <p:spPr>
          <a:xfrm>
            <a:off x="1225296" y="5586984"/>
            <a:ext cx="7452360" cy="29565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253E78"/>
                </a:solidFill>
                <a:latin typeface="Inter" pitchFamily="34" charset="0"/>
                <a:ea typeface="Inter" pitchFamily="34" charset="-122"/>
                <a:cs typeface="Inter" pitchFamily="34" charset="-120"/>
              </a:rPr>
              <a:t>Classify features: UI · REST API · Database · Integration</a:t>
            </a:r>
            <a:endParaRPr lang="en-US" sz="1700" dirty="0"/>
          </a:p>
        </p:txBody>
      </p:sp>
      <p:sp>
        <p:nvSpPr>
          <p:cNvPr id="41" name="Text 26"/>
          <p:cNvSpPr/>
          <p:nvPr/>
        </p:nvSpPr>
        <p:spPr>
          <a:xfrm>
            <a:off x="1225296" y="5955792"/>
            <a:ext cx="7452360" cy="295656"/>
          </a:xfrm>
          <a:prstGeom prst="rect">
            <a:avLst/>
          </a:prstGeom>
          <a:noFill/>
          <a:ln/>
        </p:spPr>
        <p:txBody>
          <a:bodyPr wrap="square" lIns="0" tIns="0" rIns="0" bIns="0" rtlCol="0" anchor="t">
            <a:normAutofit/>
          </a:bodyPr>
          <a:lstStyle/>
          <a:p>
            <a:pPr marL="172720" indent="-172720">
              <a:lnSpc>
                <a:spcPct val="120000"/>
              </a:lnSpc>
              <a:spcAft>
                <a:spcPts val="600"/>
              </a:spcAft>
              <a:buSzPct val="100000"/>
              <a:buChar char="•"/>
            </a:pPr>
            <a:r>
              <a:rPr lang="en-US" sz="1700" dirty="0">
                <a:solidFill>
                  <a:srgbClr val="7135CE"/>
                </a:solidFill>
                <a:latin typeface="Inter" pitchFamily="34" charset="0"/>
                <a:ea typeface="Inter" pitchFamily="34" charset="-122"/>
                <a:cs typeface="Inter" pitchFamily="34" charset="-120"/>
              </a:rPr>
              <a:t>Generate one .md feature file for each classified feature</a:t>
            </a:r>
            <a:endParaRPr lang="en-US" sz="1700" dirty="0"/>
          </a:p>
        </p:txBody>
      </p:sp>
      <p:sp>
        <p:nvSpPr>
          <p:cNvPr id="42" name="Shape 27"/>
          <p:cNvSpPr/>
          <p:nvPr/>
        </p:nvSpPr>
        <p:spPr>
          <a:xfrm>
            <a:off x="9281160" y="4617720"/>
            <a:ext cx="8092440" cy="2514600"/>
          </a:xfrm>
          <a:prstGeom prst="roundRect">
            <a:avLst>
              <a:gd name="adj" fmla="val 436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3" name="Image 12" descr="preencoded.png">    </p:cNvPr>
          <p:cNvPicPr>
            <a:picLocks noChangeAspect="1"/>
          </p:cNvPicPr>
          <p:nvPr/>
        </p:nvPicPr>
        <p:blipFill>
          <a:blip r:embed="rId14"/>
          <a:stretch>
            <a:fillRect/>
          </a:stretch>
        </p:blipFill>
        <p:spPr>
          <a:xfrm>
            <a:off x="9281160" y="4617720"/>
            <a:ext cx="8092440" cy="2514600"/>
          </a:xfrm>
          <a:prstGeom prst="rect">
            <a:avLst/>
          </a:prstGeom>
        </p:spPr>
      </p:pic>
      <p:pic>
        <p:nvPicPr>
          <p:cNvPr id="44" name="Image 13" descr="preencoded.png">    </p:cNvPr>
          <p:cNvPicPr>
            <a:picLocks noChangeAspect="1"/>
          </p:cNvPicPr>
          <p:nvPr/>
        </p:nvPicPr>
        <p:blipFill>
          <a:blip r:embed="rId15"/>
          <a:stretch>
            <a:fillRect/>
          </a:stretch>
        </p:blipFill>
        <p:spPr>
          <a:xfrm>
            <a:off x="9509760" y="4828032"/>
            <a:ext cx="347472" cy="347472"/>
          </a:xfrm>
          <a:prstGeom prst="rect">
            <a:avLst/>
          </a:prstGeom>
        </p:spPr>
      </p:pic>
      <p:sp>
        <p:nvSpPr>
          <p:cNvPr id="45" name="Text 28"/>
          <p:cNvSpPr/>
          <p:nvPr/>
        </p:nvSpPr>
        <p:spPr>
          <a:xfrm>
            <a:off x="10030968" y="4828032"/>
            <a:ext cx="710488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Scenario Classification</a:t>
            </a:r>
            <a:endParaRPr lang="en-US" sz="2000" dirty="0"/>
          </a:p>
        </p:txBody>
      </p:sp>
      <p:sp>
        <p:nvSpPr>
          <p:cNvPr id="46" name="Text 29"/>
          <p:cNvSpPr/>
          <p:nvPr/>
        </p:nvSpPr>
        <p:spPr>
          <a:xfrm>
            <a:off x="9592056" y="5586984"/>
            <a:ext cx="7452360" cy="288036"/>
          </a:xfrm>
          <a:prstGeom prst="rect">
            <a:avLst/>
          </a:prstGeom>
          <a:noFill/>
          <a:ln/>
        </p:spPr>
        <p:txBody>
          <a:bodyPr wrap="square" lIns="0" tIns="0" rIns="0" bIns="0" rtlCol="0" anchor="t">
            <a:normAutofit/>
          </a:bodyPr>
          <a:lstStyle/>
          <a:p>
            <a:pPr marL="167640" indent="-167640">
              <a:lnSpc>
                <a:spcPct val="120000"/>
              </a:lnSpc>
              <a:spcAft>
                <a:spcPts val="600"/>
              </a:spcAft>
              <a:buSzPct val="100000"/>
              <a:buChar char="•"/>
            </a:pPr>
            <a:r>
              <a:rPr lang="en-US" sz="1650" dirty="0">
                <a:solidFill>
                  <a:srgbClr val="253E78"/>
                </a:solidFill>
                <a:latin typeface="Inter" pitchFamily="34" charset="0"/>
                <a:ea typeface="Inter" pitchFamily="34" charset="-122"/>
                <a:cs typeface="Inter" pitchFamily="34" charset="-120"/>
              </a:rPr>
              <a:t>Read each .md feature file and generate its test scenarios</a:t>
            </a:r>
            <a:endParaRPr lang="en-US" sz="1650" dirty="0"/>
          </a:p>
        </p:txBody>
      </p:sp>
      <p:sp>
        <p:nvSpPr>
          <p:cNvPr id="47" name="Text 30"/>
          <p:cNvSpPr/>
          <p:nvPr/>
        </p:nvSpPr>
        <p:spPr>
          <a:xfrm>
            <a:off x="9592056" y="5948172"/>
            <a:ext cx="7452360" cy="288036"/>
          </a:xfrm>
          <a:prstGeom prst="rect">
            <a:avLst/>
          </a:prstGeom>
          <a:noFill/>
          <a:ln/>
        </p:spPr>
        <p:txBody>
          <a:bodyPr wrap="square" lIns="0" tIns="0" rIns="0" bIns="0" rtlCol="0" anchor="t">
            <a:normAutofit/>
          </a:bodyPr>
          <a:lstStyle/>
          <a:p>
            <a:pPr marL="167640" indent="-167640">
              <a:lnSpc>
                <a:spcPct val="120000"/>
              </a:lnSpc>
              <a:spcAft>
                <a:spcPts val="600"/>
              </a:spcAft>
              <a:buSzPct val="100000"/>
              <a:buChar char="•"/>
            </a:pPr>
            <a:r>
              <a:rPr lang="en-US" sz="1650" dirty="0">
                <a:solidFill>
                  <a:srgbClr val="7135CE"/>
                </a:solidFill>
                <a:latin typeface="Inter" pitchFamily="34" charset="0"/>
                <a:ea typeface="Inter" pitchFamily="34" charset="-122"/>
                <a:cs typeface="Inter" pitchFamily="34" charset="-120"/>
              </a:rPr>
              <a:t>Unit · REST API · UI · DB · Performance scenarios</a:t>
            </a:r>
            <a:endParaRPr lang="en-US" sz="1650" dirty="0"/>
          </a:p>
        </p:txBody>
      </p:sp>
      <p:sp>
        <p:nvSpPr>
          <p:cNvPr id="48" name="Text 31"/>
          <p:cNvSpPr/>
          <p:nvPr/>
        </p:nvSpPr>
        <p:spPr>
          <a:xfrm>
            <a:off x="9592056" y="6309360"/>
            <a:ext cx="7452360" cy="288036"/>
          </a:xfrm>
          <a:prstGeom prst="rect">
            <a:avLst/>
          </a:prstGeom>
          <a:noFill/>
          <a:ln/>
        </p:spPr>
        <p:txBody>
          <a:bodyPr wrap="square" lIns="0" tIns="0" rIns="0" bIns="0" rtlCol="0" anchor="t">
            <a:normAutofit/>
          </a:bodyPr>
          <a:lstStyle/>
          <a:p>
            <a:pPr marL="167640" indent="-167640">
              <a:lnSpc>
                <a:spcPct val="120000"/>
              </a:lnSpc>
              <a:spcAft>
                <a:spcPts val="600"/>
              </a:spcAft>
              <a:buSzPct val="100000"/>
              <a:buChar char="•"/>
            </a:pPr>
            <a:r>
              <a:rPr lang="en-US" sz="1650" dirty="0">
                <a:solidFill>
                  <a:srgbClr val="253E78"/>
                </a:solidFill>
                <a:latin typeface="Inter" pitchFamily="34" charset="0"/>
                <a:ea typeface="Inter" pitchFamily="34" charset="-122"/>
                <a:cs typeface="Inter" pitchFamily="34" charset="-120"/>
              </a:rPr>
              <a:t>Store .feature files in the respective layer folders</a:t>
            </a:r>
            <a:endParaRPr lang="en-US" sz="1650" dirty="0"/>
          </a:p>
        </p:txBody>
      </p:sp>
      <p:sp>
        <p:nvSpPr>
          <p:cNvPr id="49" name="Shape 32"/>
          <p:cNvSpPr/>
          <p:nvPr/>
        </p:nvSpPr>
        <p:spPr>
          <a:xfrm>
            <a:off x="914400" y="7424928"/>
            <a:ext cx="16459200" cy="630936"/>
          </a:xfrm>
          <a:prstGeom prst="roundRect">
            <a:avLst>
              <a:gd name="adj" fmla="val 1739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0" name="Image 14" descr="preencoded.png">    </p:cNvPr>
          <p:cNvPicPr>
            <a:picLocks noChangeAspect="1"/>
          </p:cNvPicPr>
          <p:nvPr/>
        </p:nvPicPr>
        <p:blipFill>
          <a:blip r:embed="rId16"/>
          <a:stretch>
            <a:fillRect/>
          </a:stretch>
        </p:blipFill>
        <p:spPr>
          <a:xfrm>
            <a:off x="914400" y="7424928"/>
            <a:ext cx="16459200" cy="630936"/>
          </a:xfrm>
          <a:prstGeom prst="rect">
            <a:avLst/>
          </a:prstGeom>
        </p:spPr>
      </p:pic>
      <p:pic>
        <p:nvPicPr>
          <p:cNvPr id="51" name="Image 15" descr="preencoded.png">    </p:cNvPr>
          <p:cNvPicPr>
            <a:picLocks noChangeAspect="1"/>
          </p:cNvPicPr>
          <p:nvPr/>
        </p:nvPicPr>
        <p:blipFill>
          <a:blip r:embed="rId17"/>
          <a:stretch>
            <a:fillRect/>
          </a:stretch>
        </p:blipFill>
        <p:spPr>
          <a:xfrm>
            <a:off x="1143000" y="7571232"/>
            <a:ext cx="320040" cy="320040"/>
          </a:xfrm>
          <a:prstGeom prst="rect">
            <a:avLst/>
          </a:prstGeom>
        </p:spPr>
      </p:pic>
      <p:sp>
        <p:nvSpPr>
          <p:cNvPr id="52" name="Text 33"/>
          <p:cNvSpPr/>
          <p:nvPr/>
        </p:nvSpPr>
        <p:spPr>
          <a:xfrm>
            <a:off x="1737360" y="7543800"/>
            <a:ext cx="15224760" cy="365760"/>
          </a:xfrm>
          <a:prstGeom prst="rect">
            <a:avLst/>
          </a:prstGeom>
          <a:noFill/>
          <a:ln/>
        </p:spPr>
        <p:txBody>
          <a:bodyPr wrap="square" lIns="0" tIns="0" rIns="0" bIns="0" rtlCol="0" anchor="ctr">
            <a:normAutofit/>
          </a:bodyPr>
          <a:lstStyle/>
          <a:p>
            <a:pPr algn="ctr" indent="0" marL="0">
              <a:buNone/>
            </a:pPr>
            <a:r>
              <a:rPr lang="en-US" sz="1800" dirty="0">
                <a:solidFill>
                  <a:srgbClr val="2563EB"/>
                </a:solidFill>
                <a:latin typeface="Inter" pitchFamily="34" charset="0"/>
                <a:ea typeface="Inter" pitchFamily="34" charset="-122"/>
                <a:cs typeface="Inter" pitchFamily="34" charset="-120"/>
              </a:rPr>
              <a:t>Shared RAG layer: SRS, sources, features and scenarios provide context to both agents and both LLMs.</a:t>
            </a:r>
            <a:endParaRPr lang="en-US" sz="1800" dirty="0"/>
          </a:p>
        </p:txBody>
      </p:sp>
      <p:sp>
        <p:nvSpPr>
          <p:cNvPr id="53" name="Shape 34"/>
          <p:cNvSpPr/>
          <p:nvPr/>
        </p:nvSpPr>
        <p:spPr>
          <a:xfrm>
            <a:off x="914400" y="8375904"/>
            <a:ext cx="3922776"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4" name="Image 16" descr="preencoded.png">    </p:cNvPr>
          <p:cNvPicPr>
            <a:picLocks noChangeAspect="1"/>
          </p:cNvPicPr>
          <p:nvPr/>
        </p:nvPicPr>
        <p:blipFill>
          <a:blip r:embed="rId18"/>
          <a:stretch>
            <a:fillRect/>
          </a:stretch>
        </p:blipFill>
        <p:spPr>
          <a:xfrm>
            <a:off x="914400" y="8375904"/>
            <a:ext cx="3922776" cy="749808"/>
          </a:xfrm>
          <a:prstGeom prst="rect">
            <a:avLst/>
          </a:prstGeom>
        </p:spPr>
      </p:pic>
      <p:pic>
        <p:nvPicPr>
          <p:cNvPr id="55" name="Image 17" descr="preencoded.png">    </p:cNvPr>
          <p:cNvPicPr>
            <a:picLocks noChangeAspect="1"/>
          </p:cNvPicPr>
          <p:nvPr/>
        </p:nvPicPr>
        <p:blipFill>
          <a:blip r:embed="rId19"/>
          <a:stretch>
            <a:fillRect/>
          </a:stretch>
        </p:blipFill>
        <p:spPr>
          <a:xfrm>
            <a:off x="1042416" y="8604504"/>
            <a:ext cx="292608" cy="292608"/>
          </a:xfrm>
          <a:prstGeom prst="rect">
            <a:avLst/>
          </a:prstGeom>
        </p:spPr>
      </p:pic>
      <p:sp>
        <p:nvSpPr>
          <p:cNvPr id="56" name="Text 35"/>
          <p:cNvSpPr/>
          <p:nvPr/>
        </p:nvSpPr>
        <p:spPr>
          <a:xfrm>
            <a:off x="1417320" y="8467344"/>
            <a:ext cx="3282696" cy="566928"/>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Nematronics 551B + Ornat 397B (parallel)</a:t>
            </a:r>
            <a:endParaRPr lang="en-US" sz="1700" dirty="0"/>
          </a:p>
        </p:txBody>
      </p:sp>
      <p:sp>
        <p:nvSpPr>
          <p:cNvPr id="57" name="Shape 36"/>
          <p:cNvSpPr/>
          <p:nvPr/>
        </p:nvSpPr>
        <p:spPr>
          <a:xfrm>
            <a:off x="4860036" y="8750808"/>
            <a:ext cx="210312" cy="0"/>
          </a:xfrm>
          <a:prstGeom prst="line">
            <a:avLst/>
          </a:prstGeom>
          <a:noFill/>
          <a:ln w="20320">
            <a:solidFill>
              <a:srgbClr val="7135CE"/>
            </a:solidFill>
            <a:prstDash val="solid"/>
            <a:tailEnd type="triangle"/>
          </a:ln>
        </p:spPr>
      </p:sp>
      <p:sp>
        <p:nvSpPr>
          <p:cNvPr id="58" name="Shape 37"/>
          <p:cNvSpPr/>
          <p:nvPr/>
        </p:nvSpPr>
        <p:spPr>
          <a:xfrm>
            <a:off x="5093208" y="8375904"/>
            <a:ext cx="3922776"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9" name="Image 18" descr="preencoded.png">    </p:cNvPr>
          <p:cNvPicPr>
            <a:picLocks noChangeAspect="1"/>
          </p:cNvPicPr>
          <p:nvPr/>
        </p:nvPicPr>
        <p:blipFill>
          <a:blip r:embed="rId20"/>
          <a:stretch>
            <a:fillRect/>
          </a:stretch>
        </p:blipFill>
        <p:spPr>
          <a:xfrm>
            <a:off x="5093208" y="8375904"/>
            <a:ext cx="3922776" cy="749808"/>
          </a:xfrm>
          <a:prstGeom prst="rect">
            <a:avLst/>
          </a:prstGeom>
        </p:spPr>
      </p:pic>
      <p:pic>
        <p:nvPicPr>
          <p:cNvPr id="60" name="Image 19" descr="preencoded.png">    </p:cNvPr>
          <p:cNvPicPr>
            <a:picLocks noChangeAspect="1"/>
          </p:cNvPicPr>
          <p:nvPr/>
        </p:nvPicPr>
        <p:blipFill>
          <a:blip r:embed="rId21"/>
          <a:stretch>
            <a:fillRect/>
          </a:stretch>
        </p:blipFill>
        <p:spPr>
          <a:xfrm>
            <a:off x="5221224" y="8604504"/>
            <a:ext cx="292608" cy="292608"/>
          </a:xfrm>
          <a:prstGeom prst="rect">
            <a:avLst/>
          </a:prstGeom>
        </p:spPr>
      </p:pic>
      <p:sp>
        <p:nvSpPr>
          <p:cNvPr id="61" name="Text 38"/>
          <p:cNvSpPr/>
          <p:nvPr/>
        </p:nvSpPr>
        <p:spPr>
          <a:xfrm>
            <a:off x="5596128" y="8467344"/>
            <a:ext cx="3282696" cy="566928"/>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Consolidation + reconciliation</a:t>
            </a:r>
            <a:endParaRPr lang="en-US" sz="1700" dirty="0"/>
          </a:p>
        </p:txBody>
      </p:sp>
      <p:sp>
        <p:nvSpPr>
          <p:cNvPr id="62" name="Shape 39"/>
          <p:cNvSpPr/>
          <p:nvPr/>
        </p:nvSpPr>
        <p:spPr>
          <a:xfrm>
            <a:off x="9038844" y="8750808"/>
            <a:ext cx="210312" cy="0"/>
          </a:xfrm>
          <a:prstGeom prst="line">
            <a:avLst/>
          </a:prstGeom>
          <a:noFill/>
          <a:ln w="20320">
            <a:solidFill>
              <a:srgbClr val="7135CE"/>
            </a:solidFill>
            <a:prstDash val="solid"/>
            <a:tailEnd type="triangle"/>
          </a:ln>
        </p:spPr>
      </p:sp>
      <p:sp>
        <p:nvSpPr>
          <p:cNvPr id="63" name="Shape 40"/>
          <p:cNvSpPr/>
          <p:nvPr/>
        </p:nvSpPr>
        <p:spPr>
          <a:xfrm>
            <a:off x="9272016" y="8375904"/>
            <a:ext cx="3922776"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4" name="Image 20" descr="preencoded.png">    </p:cNvPr>
          <p:cNvPicPr>
            <a:picLocks noChangeAspect="1"/>
          </p:cNvPicPr>
          <p:nvPr/>
        </p:nvPicPr>
        <p:blipFill>
          <a:blip r:embed="rId22"/>
          <a:stretch>
            <a:fillRect/>
          </a:stretch>
        </p:blipFill>
        <p:spPr>
          <a:xfrm>
            <a:off x="9272016" y="8375904"/>
            <a:ext cx="3922776" cy="749808"/>
          </a:xfrm>
          <a:prstGeom prst="rect">
            <a:avLst/>
          </a:prstGeom>
        </p:spPr>
      </p:pic>
      <p:pic>
        <p:nvPicPr>
          <p:cNvPr id="65" name="Image 21" descr="preencoded.png">    </p:cNvPr>
          <p:cNvPicPr>
            <a:picLocks noChangeAspect="1"/>
          </p:cNvPicPr>
          <p:nvPr/>
        </p:nvPicPr>
        <p:blipFill>
          <a:blip r:embed="rId23"/>
          <a:stretch>
            <a:fillRect/>
          </a:stretch>
        </p:blipFill>
        <p:spPr>
          <a:xfrm>
            <a:off x="9400032" y="8604504"/>
            <a:ext cx="292608" cy="292608"/>
          </a:xfrm>
          <a:prstGeom prst="rect">
            <a:avLst/>
          </a:prstGeom>
        </p:spPr>
      </p:pic>
      <p:sp>
        <p:nvSpPr>
          <p:cNvPr id="66" name="Text 41"/>
          <p:cNvSpPr/>
          <p:nvPr/>
        </p:nvSpPr>
        <p:spPr>
          <a:xfrm>
            <a:off x="9774936" y="8467344"/>
            <a:ext cx="3282696" cy="566928"/>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Manual validation</a:t>
            </a:r>
            <a:endParaRPr lang="en-US" sz="1700" dirty="0"/>
          </a:p>
        </p:txBody>
      </p:sp>
      <p:sp>
        <p:nvSpPr>
          <p:cNvPr id="67" name="Shape 42"/>
          <p:cNvSpPr/>
          <p:nvPr/>
        </p:nvSpPr>
        <p:spPr>
          <a:xfrm>
            <a:off x="13217652" y="8750808"/>
            <a:ext cx="210312" cy="0"/>
          </a:xfrm>
          <a:prstGeom prst="line">
            <a:avLst/>
          </a:prstGeom>
          <a:noFill/>
          <a:ln w="20320">
            <a:solidFill>
              <a:srgbClr val="7135CE"/>
            </a:solidFill>
            <a:prstDash val="solid"/>
            <a:tailEnd type="triangle"/>
          </a:ln>
        </p:spPr>
      </p:sp>
      <p:sp>
        <p:nvSpPr>
          <p:cNvPr id="68" name="Shape 43"/>
          <p:cNvSpPr/>
          <p:nvPr/>
        </p:nvSpPr>
        <p:spPr>
          <a:xfrm>
            <a:off x="13450824" y="8375904"/>
            <a:ext cx="3922776" cy="749808"/>
          </a:xfrm>
          <a:prstGeom prst="roundRect">
            <a:avLst>
              <a:gd name="adj" fmla="val 1463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9" name="Image 22" descr="preencoded.png">    </p:cNvPr>
          <p:cNvPicPr>
            <a:picLocks noChangeAspect="1"/>
          </p:cNvPicPr>
          <p:nvPr/>
        </p:nvPicPr>
        <p:blipFill>
          <a:blip r:embed="rId24"/>
          <a:stretch>
            <a:fillRect/>
          </a:stretch>
        </p:blipFill>
        <p:spPr>
          <a:xfrm>
            <a:off x="13450824" y="8375904"/>
            <a:ext cx="3922776" cy="749808"/>
          </a:xfrm>
          <a:prstGeom prst="rect">
            <a:avLst/>
          </a:prstGeom>
        </p:spPr>
      </p:pic>
      <p:pic>
        <p:nvPicPr>
          <p:cNvPr id="70" name="Image 23" descr="preencoded.png">    </p:cNvPr>
          <p:cNvPicPr>
            <a:picLocks noChangeAspect="1"/>
          </p:cNvPicPr>
          <p:nvPr/>
        </p:nvPicPr>
        <p:blipFill>
          <a:blip r:embed="rId25"/>
          <a:stretch>
            <a:fillRect/>
          </a:stretch>
        </p:blipFill>
        <p:spPr>
          <a:xfrm>
            <a:off x="13578840" y="8604504"/>
            <a:ext cx="292608" cy="292608"/>
          </a:xfrm>
          <a:prstGeom prst="rect">
            <a:avLst/>
          </a:prstGeom>
        </p:spPr>
      </p:pic>
      <p:sp>
        <p:nvSpPr>
          <p:cNvPr id="71" name="Text 44"/>
          <p:cNvSpPr/>
          <p:nvPr/>
        </p:nvSpPr>
        <p:spPr>
          <a:xfrm>
            <a:off x="13953744" y="8467344"/>
            <a:ext cx="3282696" cy="566928"/>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Stakeholder validation</a:t>
            </a:r>
            <a:endParaRPr lang="en-US" sz="1700" dirty="0"/>
          </a:p>
        </p:txBody>
      </p:sp>
      <p:sp>
        <p:nvSpPr>
          <p:cNvPr id="72" name="Text 45"/>
          <p:cNvSpPr/>
          <p:nvPr/>
        </p:nvSpPr>
        <p:spPr>
          <a:xfrm>
            <a:off x="914400" y="9345168"/>
            <a:ext cx="16459200" cy="256032"/>
          </a:xfrm>
          <a:prstGeom prst="rect">
            <a:avLst/>
          </a:prstGeom>
          <a:noFill/>
          <a:ln/>
        </p:spPr>
        <p:txBody>
          <a:bodyPr wrap="square" lIns="0" tIns="0" rIns="0" bIns="0" rtlCol="0" anchor="ctr">
            <a:normAutofit/>
          </a:bodyPr>
          <a:lstStyle/>
          <a:p>
            <a:pPr indent="0" marL="0">
              <a:buNone/>
            </a:pPr>
            <a:r>
              <a:rPr lang="en-US" sz="1300" dirty="0">
                <a:solidFill>
                  <a:srgbClr val="52658D"/>
                </a:solidFill>
                <a:latin typeface="Inter" pitchFamily="34" charset="0"/>
                <a:ea typeface="Inter" pitchFamily="34" charset="-122"/>
                <a:cs typeface="Inter" pitchFamily="34" charset="-120"/>
              </a:rPr>
              <a:t>Confidence Assessment / Confidence % — [to be assessed]</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PROCESS AUTOMATION · REVERSE ENGINEERING</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400" b="1" dirty="0">
                <a:solidFill>
                  <a:srgbClr val="253E78"/>
                </a:solidFill>
                <a:latin typeface="Montserrat" pitchFamily="34" charset="0"/>
                <a:ea typeface="Montserrat" pitchFamily="34" charset="-122"/>
                <a:cs typeface="Montserrat" pitchFamily="34" charset="-120"/>
              </a:rPr>
              <a:t>Process Automation — Bottom-to-Top Approach (Reverse Engineering)</a:t>
            </a:r>
            <a:endParaRPr lang="en-US" sz="34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09  /  19</a:t>
            </a:r>
            <a:endParaRPr lang="en-US" sz="1200" dirty="0"/>
          </a:p>
        </p:txBody>
      </p:sp>
      <p:sp>
        <p:nvSpPr>
          <p:cNvPr id="11" name="Text 8"/>
          <p:cNvSpPr/>
          <p:nvPr/>
        </p:nvSpPr>
        <p:spPr>
          <a:xfrm>
            <a:off x="914400" y="2761488"/>
            <a:ext cx="16459200" cy="384048"/>
          </a:xfrm>
          <a:prstGeom prst="rect">
            <a:avLst/>
          </a:prstGeom>
          <a:noFill/>
          <a:ln/>
        </p:spPr>
        <p:txBody>
          <a:bodyPr wrap="square" lIns="0" tIns="0" rIns="0" bIns="0" rtlCol="0" anchor="ctr">
            <a:normAutofit/>
          </a:bodyPr>
          <a:lstStyle/>
          <a:p>
            <a:pPr indent="0" marL="0">
              <a:buNone/>
            </a:pPr>
            <a:r>
              <a:rPr lang="en-US" sz="1800" b="1" dirty="0">
                <a:solidFill>
                  <a:srgbClr val="7135CE"/>
                </a:solidFill>
                <a:latin typeface="Poppins" pitchFamily="34" charset="0"/>
                <a:ea typeface="Poppins" pitchFamily="34" charset="-122"/>
                <a:cs typeface="Poppins" pitchFamily="34" charset="-120"/>
              </a:rPr>
              <a:t>No concrete SRS available → derive a synthetic SRS using bottom-to-top reverse engineering.</a:t>
            </a:r>
            <a:endParaRPr lang="en-US" sz="1800" dirty="0"/>
          </a:p>
        </p:txBody>
      </p:sp>
      <p:sp>
        <p:nvSpPr>
          <p:cNvPr id="12" name="Shape 9"/>
          <p:cNvSpPr/>
          <p:nvPr/>
        </p:nvSpPr>
        <p:spPr>
          <a:xfrm>
            <a:off x="914400" y="33467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346704"/>
            <a:ext cx="3087014" cy="685800"/>
          </a:xfrm>
          <a:prstGeom prst="rect">
            <a:avLst/>
          </a:prstGeom>
        </p:spPr>
      </p:pic>
      <p:sp>
        <p:nvSpPr>
          <p:cNvPr id="14" name="Text 10"/>
          <p:cNvSpPr/>
          <p:nvPr/>
        </p:nvSpPr>
        <p:spPr>
          <a:xfrm>
            <a:off x="1042416" y="34381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253E78"/>
                </a:solidFill>
                <a:latin typeface="Poppins" pitchFamily="34" charset="0"/>
                <a:ea typeface="Poppins" pitchFamily="34" charset="-122"/>
                <a:cs typeface="Poppins" pitchFamily="34" charset="-120"/>
              </a:rPr>
              <a:t>Front-end + back-end + DB schema</a:t>
            </a:r>
            <a:endParaRPr lang="en-US" sz="1500" dirty="0"/>
          </a:p>
        </p:txBody>
      </p:sp>
      <p:sp>
        <p:nvSpPr>
          <p:cNvPr id="15" name="Shape 11"/>
          <p:cNvSpPr/>
          <p:nvPr/>
        </p:nvSpPr>
        <p:spPr>
          <a:xfrm>
            <a:off x="4024274" y="3689604"/>
            <a:ext cx="210312" cy="0"/>
          </a:xfrm>
          <a:prstGeom prst="line">
            <a:avLst/>
          </a:prstGeom>
          <a:noFill/>
          <a:ln w="20320">
            <a:solidFill>
              <a:srgbClr val="7135CE"/>
            </a:solidFill>
            <a:prstDash val="solid"/>
            <a:tailEnd type="triangle"/>
          </a:ln>
        </p:spPr>
      </p:sp>
      <p:sp>
        <p:nvSpPr>
          <p:cNvPr id="16" name="Shape 12"/>
          <p:cNvSpPr/>
          <p:nvPr/>
        </p:nvSpPr>
        <p:spPr>
          <a:xfrm>
            <a:off x="4257446" y="33467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1" descr="preencoded.png">    </p:cNvPr>
          <p:cNvPicPr>
            <a:picLocks noChangeAspect="1"/>
          </p:cNvPicPr>
          <p:nvPr/>
        </p:nvPicPr>
        <p:blipFill>
          <a:blip r:embed="rId3"/>
          <a:stretch>
            <a:fillRect/>
          </a:stretch>
        </p:blipFill>
        <p:spPr>
          <a:xfrm>
            <a:off x="4257446" y="3346704"/>
            <a:ext cx="3087014" cy="685800"/>
          </a:xfrm>
          <a:prstGeom prst="rect">
            <a:avLst/>
          </a:prstGeom>
        </p:spPr>
      </p:pic>
      <p:sp>
        <p:nvSpPr>
          <p:cNvPr id="18" name="Text 13"/>
          <p:cNvSpPr/>
          <p:nvPr/>
        </p:nvSpPr>
        <p:spPr>
          <a:xfrm>
            <a:off x="4385462" y="34381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Poppins" pitchFamily="34" charset="0"/>
                <a:ea typeface="Poppins" pitchFamily="34" charset="-122"/>
                <a:cs typeface="Poppins" pitchFamily="34" charset="-120"/>
              </a:rPr>
              <a:t>Shared RAG context</a:t>
            </a:r>
            <a:endParaRPr lang="en-US" sz="1500" dirty="0"/>
          </a:p>
        </p:txBody>
      </p:sp>
      <p:sp>
        <p:nvSpPr>
          <p:cNvPr id="19" name="Shape 14"/>
          <p:cNvSpPr/>
          <p:nvPr/>
        </p:nvSpPr>
        <p:spPr>
          <a:xfrm>
            <a:off x="7367321" y="3689604"/>
            <a:ext cx="210312" cy="0"/>
          </a:xfrm>
          <a:prstGeom prst="line">
            <a:avLst/>
          </a:prstGeom>
          <a:noFill/>
          <a:ln w="20320">
            <a:solidFill>
              <a:srgbClr val="7135CE"/>
            </a:solidFill>
            <a:prstDash val="solid"/>
            <a:tailEnd type="triangle"/>
          </a:ln>
        </p:spPr>
      </p:sp>
      <p:sp>
        <p:nvSpPr>
          <p:cNvPr id="20" name="Shape 15"/>
          <p:cNvSpPr/>
          <p:nvPr/>
        </p:nvSpPr>
        <p:spPr>
          <a:xfrm>
            <a:off x="7600493" y="33467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2" descr="preencoded.png">    </p:cNvPr>
          <p:cNvPicPr>
            <a:picLocks noChangeAspect="1"/>
          </p:cNvPicPr>
          <p:nvPr/>
        </p:nvPicPr>
        <p:blipFill>
          <a:blip r:embed="rId4"/>
          <a:stretch>
            <a:fillRect/>
          </a:stretch>
        </p:blipFill>
        <p:spPr>
          <a:xfrm>
            <a:off x="7600493" y="3346704"/>
            <a:ext cx="3087014" cy="685800"/>
          </a:xfrm>
          <a:prstGeom prst="rect">
            <a:avLst/>
          </a:prstGeom>
        </p:spPr>
      </p:pic>
      <p:sp>
        <p:nvSpPr>
          <p:cNvPr id="22" name="Text 16"/>
          <p:cNvSpPr/>
          <p:nvPr/>
        </p:nvSpPr>
        <p:spPr>
          <a:xfrm>
            <a:off x="7728509" y="34381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253E78"/>
                </a:solidFill>
                <a:latin typeface="Poppins" pitchFamily="34" charset="0"/>
                <a:ea typeface="Poppins" pitchFamily="34" charset="-122"/>
                <a:cs typeface="Poppins" pitchFamily="34" charset="-120"/>
              </a:rPr>
              <a:t>Feature Generator</a:t>
            </a:r>
            <a:endParaRPr lang="en-US" sz="1500" dirty="0"/>
          </a:p>
        </p:txBody>
      </p:sp>
      <p:sp>
        <p:nvSpPr>
          <p:cNvPr id="23" name="Shape 17"/>
          <p:cNvSpPr/>
          <p:nvPr/>
        </p:nvSpPr>
        <p:spPr>
          <a:xfrm>
            <a:off x="10710367" y="3689604"/>
            <a:ext cx="210312" cy="0"/>
          </a:xfrm>
          <a:prstGeom prst="line">
            <a:avLst/>
          </a:prstGeom>
          <a:noFill/>
          <a:ln w="20320">
            <a:solidFill>
              <a:srgbClr val="7135CE"/>
            </a:solidFill>
            <a:prstDash val="solid"/>
            <a:tailEnd type="triangle"/>
          </a:ln>
        </p:spPr>
      </p:sp>
      <p:sp>
        <p:nvSpPr>
          <p:cNvPr id="24" name="Shape 18"/>
          <p:cNvSpPr/>
          <p:nvPr/>
        </p:nvSpPr>
        <p:spPr>
          <a:xfrm>
            <a:off x="10943539" y="33467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5" name="Image 3" descr="preencoded.png">    </p:cNvPr>
          <p:cNvPicPr>
            <a:picLocks noChangeAspect="1"/>
          </p:cNvPicPr>
          <p:nvPr/>
        </p:nvPicPr>
        <p:blipFill>
          <a:blip r:embed="rId5"/>
          <a:stretch>
            <a:fillRect/>
          </a:stretch>
        </p:blipFill>
        <p:spPr>
          <a:xfrm>
            <a:off x="10943539" y="3346704"/>
            <a:ext cx="3087014" cy="685800"/>
          </a:xfrm>
          <a:prstGeom prst="rect">
            <a:avLst/>
          </a:prstGeom>
        </p:spPr>
      </p:pic>
      <p:sp>
        <p:nvSpPr>
          <p:cNvPr id="26" name="Text 19"/>
          <p:cNvSpPr/>
          <p:nvPr/>
        </p:nvSpPr>
        <p:spPr>
          <a:xfrm>
            <a:off x="11071555" y="34381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Poppins" pitchFamily="34" charset="0"/>
                <a:ea typeface="Poppins" pitchFamily="34" charset="-122"/>
                <a:cs typeface="Poppins" pitchFamily="34" charset="-120"/>
              </a:rPr>
              <a:t>Classified .md per feature</a:t>
            </a:r>
            <a:endParaRPr lang="en-US" sz="1500" dirty="0"/>
          </a:p>
        </p:txBody>
      </p:sp>
      <p:sp>
        <p:nvSpPr>
          <p:cNvPr id="27" name="Shape 20"/>
          <p:cNvSpPr/>
          <p:nvPr/>
        </p:nvSpPr>
        <p:spPr>
          <a:xfrm>
            <a:off x="14053414" y="3689604"/>
            <a:ext cx="210312" cy="0"/>
          </a:xfrm>
          <a:prstGeom prst="line">
            <a:avLst/>
          </a:prstGeom>
          <a:noFill/>
          <a:ln w="20320">
            <a:solidFill>
              <a:srgbClr val="7135CE"/>
            </a:solidFill>
            <a:prstDash val="solid"/>
            <a:tailEnd type="triangle"/>
          </a:ln>
        </p:spPr>
      </p:sp>
      <p:sp>
        <p:nvSpPr>
          <p:cNvPr id="28" name="Shape 21"/>
          <p:cNvSpPr/>
          <p:nvPr/>
        </p:nvSpPr>
        <p:spPr>
          <a:xfrm>
            <a:off x="14286586" y="33467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9" name="Image 4" descr="preencoded.png">    </p:cNvPr>
          <p:cNvPicPr>
            <a:picLocks noChangeAspect="1"/>
          </p:cNvPicPr>
          <p:nvPr/>
        </p:nvPicPr>
        <p:blipFill>
          <a:blip r:embed="rId6"/>
          <a:stretch>
            <a:fillRect/>
          </a:stretch>
        </p:blipFill>
        <p:spPr>
          <a:xfrm>
            <a:off x="14286586" y="3346704"/>
            <a:ext cx="3087014" cy="685800"/>
          </a:xfrm>
          <a:prstGeom prst="rect">
            <a:avLst/>
          </a:prstGeom>
        </p:spPr>
      </p:pic>
      <p:sp>
        <p:nvSpPr>
          <p:cNvPr id="30" name="Text 22"/>
          <p:cNvSpPr/>
          <p:nvPr/>
        </p:nvSpPr>
        <p:spPr>
          <a:xfrm>
            <a:off x="14414602" y="34381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253E78"/>
                </a:solidFill>
                <a:latin typeface="Poppins" pitchFamily="34" charset="0"/>
                <a:ea typeface="Poppins" pitchFamily="34" charset="-122"/>
                <a:cs typeface="Poppins" pitchFamily="34" charset="-120"/>
              </a:rPr>
              <a:t>Scenario Generator</a:t>
            </a:r>
            <a:endParaRPr lang="en-US" sz="1500" dirty="0"/>
          </a:p>
        </p:txBody>
      </p:sp>
      <p:sp>
        <p:nvSpPr>
          <p:cNvPr id="31" name="Shape 23"/>
          <p:cNvSpPr/>
          <p:nvPr/>
        </p:nvSpPr>
        <p:spPr>
          <a:xfrm>
            <a:off x="914400" y="42611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2" name="Image 5" descr="preencoded.png">    </p:cNvPr>
          <p:cNvPicPr>
            <a:picLocks noChangeAspect="1"/>
          </p:cNvPicPr>
          <p:nvPr/>
        </p:nvPicPr>
        <p:blipFill>
          <a:blip r:embed="rId7"/>
          <a:stretch>
            <a:fillRect/>
          </a:stretch>
        </p:blipFill>
        <p:spPr>
          <a:xfrm>
            <a:off x="914400" y="4261104"/>
            <a:ext cx="3087014" cy="685800"/>
          </a:xfrm>
          <a:prstGeom prst="rect">
            <a:avLst/>
          </a:prstGeom>
        </p:spPr>
      </p:pic>
      <p:sp>
        <p:nvSpPr>
          <p:cNvPr id="33" name="Text 24"/>
          <p:cNvSpPr/>
          <p:nvPr/>
        </p:nvSpPr>
        <p:spPr>
          <a:xfrm>
            <a:off x="1042416" y="43525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Poppins" pitchFamily="34" charset="0"/>
                <a:ea typeface="Poppins" pitchFamily="34" charset="-122"/>
                <a:cs typeface="Poppins" pitchFamily="34" charset="-120"/>
              </a:rPr>
              <a:t>Layered .feature per feature</a:t>
            </a:r>
            <a:endParaRPr lang="en-US" sz="1500" dirty="0"/>
          </a:p>
        </p:txBody>
      </p:sp>
      <p:sp>
        <p:nvSpPr>
          <p:cNvPr id="34" name="Shape 25"/>
          <p:cNvSpPr/>
          <p:nvPr/>
        </p:nvSpPr>
        <p:spPr>
          <a:xfrm>
            <a:off x="4024274" y="4604004"/>
            <a:ext cx="210312" cy="0"/>
          </a:xfrm>
          <a:prstGeom prst="line">
            <a:avLst/>
          </a:prstGeom>
          <a:noFill/>
          <a:ln w="20320">
            <a:solidFill>
              <a:srgbClr val="7135CE"/>
            </a:solidFill>
            <a:prstDash val="solid"/>
            <a:tailEnd type="triangle"/>
          </a:ln>
        </p:spPr>
      </p:sp>
      <p:sp>
        <p:nvSpPr>
          <p:cNvPr id="35" name="Shape 26"/>
          <p:cNvSpPr/>
          <p:nvPr/>
        </p:nvSpPr>
        <p:spPr>
          <a:xfrm>
            <a:off x="17373600" y="3689604"/>
            <a:ext cx="73152" cy="0"/>
          </a:xfrm>
          <a:prstGeom prst="line">
            <a:avLst/>
          </a:prstGeom>
          <a:noFill/>
          <a:ln w="16510">
            <a:solidFill>
              <a:srgbClr val="7135CE"/>
            </a:solidFill>
            <a:prstDash val="solid"/>
          </a:ln>
        </p:spPr>
      </p:sp>
      <p:sp>
        <p:nvSpPr>
          <p:cNvPr id="36" name="Shape 27"/>
          <p:cNvSpPr/>
          <p:nvPr/>
        </p:nvSpPr>
        <p:spPr>
          <a:xfrm>
            <a:off x="17446752" y="3689604"/>
            <a:ext cx="0" cy="457200"/>
          </a:xfrm>
          <a:prstGeom prst="line">
            <a:avLst/>
          </a:prstGeom>
          <a:noFill/>
          <a:ln w="16510">
            <a:solidFill>
              <a:srgbClr val="7135CE"/>
            </a:solidFill>
            <a:prstDash val="solid"/>
          </a:ln>
        </p:spPr>
      </p:sp>
      <p:sp>
        <p:nvSpPr>
          <p:cNvPr id="37" name="Shape 28"/>
          <p:cNvSpPr/>
          <p:nvPr/>
        </p:nvSpPr>
        <p:spPr>
          <a:xfrm>
            <a:off x="2457907" y="4146804"/>
            <a:ext cx="14988845" cy="0"/>
          </a:xfrm>
          <a:prstGeom prst="line">
            <a:avLst/>
          </a:prstGeom>
          <a:noFill/>
          <a:ln w="16510">
            <a:solidFill>
              <a:srgbClr val="7135CE"/>
            </a:solidFill>
            <a:prstDash val="solid"/>
          </a:ln>
        </p:spPr>
      </p:sp>
      <p:sp>
        <p:nvSpPr>
          <p:cNvPr id="38" name="Shape 29"/>
          <p:cNvSpPr/>
          <p:nvPr/>
        </p:nvSpPr>
        <p:spPr>
          <a:xfrm>
            <a:off x="2457907" y="4146804"/>
            <a:ext cx="0" cy="114300"/>
          </a:xfrm>
          <a:prstGeom prst="line">
            <a:avLst/>
          </a:prstGeom>
          <a:noFill/>
          <a:ln w="16510">
            <a:solidFill>
              <a:srgbClr val="7135CE"/>
            </a:solidFill>
            <a:prstDash val="solid"/>
            <a:tailEnd type="triangle"/>
          </a:ln>
        </p:spPr>
      </p:sp>
      <p:sp>
        <p:nvSpPr>
          <p:cNvPr id="39" name="Shape 30"/>
          <p:cNvSpPr/>
          <p:nvPr/>
        </p:nvSpPr>
        <p:spPr>
          <a:xfrm>
            <a:off x="4257446" y="42611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0" name="Image 6" descr="preencoded.png">    </p:cNvPr>
          <p:cNvPicPr>
            <a:picLocks noChangeAspect="1"/>
          </p:cNvPicPr>
          <p:nvPr/>
        </p:nvPicPr>
        <p:blipFill>
          <a:blip r:embed="rId8"/>
          <a:stretch>
            <a:fillRect/>
          </a:stretch>
        </p:blipFill>
        <p:spPr>
          <a:xfrm>
            <a:off x="4257446" y="4261104"/>
            <a:ext cx="3087014" cy="685800"/>
          </a:xfrm>
          <a:prstGeom prst="rect">
            <a:avLst/>
          </a:prstGeom>
        </p:spPr>
      </p:pic>
      <p:sp>
        <p:nvSpPr>
          <p:cNvPr id="41" name="Text 31"/>
          <p:cNvSpPr/>
          <p:nvPr/>
        </p:nvSpPr>
        <p:spPr>
          <a:xfrm>
            <a:off x="4385462" y="43525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253E78"/>
                </a:solidFill>
                <a:latin typeface="Poppins" pitchFamily="34" charset="0"/>
                <a:ea typeface="Poppins" pitchFamily="34" charset="-122"/>
                <a:cs typeface="Poppins" pitchFamily="34" charset="-120"/>
              </a:rPr>
              <a:t>Parallel LLM reconciliation</a:t>
            </a:r>
            <a:endParaRPr lang="en-US" sz="1500" dirty="0"/>
          </a:p>
        </p:txBody>
      </p:sp>
      <p:sp>
        <p:nvSpPr>
          <p:cNvPr id="42" name="Shape 32"/>
          <p:cNvSpPr/>
          <p:nvPr/>
        </p:nvSpPr>
        <p:spPr>
          <a:xfrm>
            <a:off x="7367321" y="4604004"/>
            <a:ext cx="210312" cy="0"/>
          </a:xfrm>
          <a:prstGeom prst="line">
            <a:avLst/>
          </a:prstGeom>
          <a:noFill/>
          <a:ln w="20320">
            <a:solidFill>
              <a:srgbClr val="7135CE"/>
            </a:solidFill>
            <a:prstDash val="solid"/>
            <a:tailEnd type="triangle"/>
          </a:ln>
        </p:spPr>
      </p:sp>
      <p:sp>
        <p:nvSpPr>
          <p:cNvPr id="43" name="Shape 33"/>
          <p:cNvSpPr/>
          <p:nvPr/>
        </p:nvSpPr>
        <p:spPr>
          <a:xfrm>
            <a:off x="7600493" y="42611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4" name="Image 7" descr="preencoded.png">    </p:cNvPr>
          <p:cNvPicPr>
            <a:picLocks noChangeAspect="1"/>
          </p:cNvPicPr>
          <p:nvPr/>
        </p:nvPicPr>
        <p:blipFill>
          <a:blip r:embed="rId9"/>
          <a:stretch>
            <a:fillRect/>
          </a:stretch>
        </p:blipFill>
        <p:spPr>
          <a:xfrm>
            <a:off x="7600493" y="4261104"/>
            <a:ext cx="3087014" cy="685800"/>
          </a:xfrm>
          <a:prstGeom prst="rect">
            <a:avLst/>
          </a:prstGeom>
        </p:spPr>
      </p:pic>
      <p:sp>
        <p:nvSpPr>
          <p:cNvPr id="45" name="Text 34"/>
          <p:cNvSpPr/>
          <p:nvPr/>
        </p:nvSpPr>
        <p:spPr>
          <a:xfrm>
            <a:off x="7728509" y="43525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7135CE"/>
                </a:solidFill>
                <a:latin typeface="Poppins" pitchFamily="34" charset="0"/>
                <a:ea typeface="Poppins" pitchFamily="34" charset="-122"/>
                <a:cs typeface="Poppins" pitchFamily="34" charset="-120"/>
              </a:rPr>
              <a:t>Manual + stakeholder validation</a:t>
            </a:r>
            <a:endParaRPr lang="en-US" sz="1500" dirty="0"/>
          </a:p>
        </p:txBody>
      </p:sp>
      <p:sp>
        <p:nvSpPr>
          <p:cNvPr id="46" name="Shape 35"/>
          <p:cNvSpPr/>
          <p:nvPr/>
        </p:nvSpPr>
        <p:spPr>
          <a:xfrm>
            <a:off x="10710367" y="4604004"/>
            <a:ext cx="210312" cy="0"/>
          </a:xfrm>
          <a:prstGeom prst="line">
            <a:avLst/>
          </a:prstGeom>
          <a:noFill/>
          <a:ln w="20320">
            <a:solidFill>
              <a:srgbClr val="7135CE"/>
            </a:solidFill>
            <a:prstDash val="solid"/>
            <a:tailEnd type="triangle"/>
          </a:ln>
        </p:spPr>
      </p:sp>
      <p:sp>
        <p:nvSpPr>
          <p:cNvPr id="47" name="Shape 36"/>
          <p:cNvSpPr/>
          <p:nvPr/>
        </p:nvSpPr>
        <p:spPr>
          <a:xfrm>
            <a:off x="10943539" y="4261104"/>
            <a:ext cx="3087014" cy="685800"/>
          </a:xfrm>
          <a:prstGeom prst="roundRect">
            <a:avLst>
              <a:gd name="adj" fmla="val 16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8" descr="preencoded.png">    </p:cNvPr>
          <p:cNvPicPr>
            <a:picLocks noChangeAspect="1"/>
          </p:cNvPicPr>
          <p:nvPr/>
        </p:nvPicPr>
        <p:blipFill>
          <a:blip r:embed="rId10"/>
          <a:stretch>
            <a:fillRect/>
          </a:stretch>
        </p:blipFill>
        <p:spPr>
          <a:xfrm>
            <a:off x="10943539" y="4261104"/>
            <a:ext cx="3087014" cy="685800"/>
          </a:xfrm>
          <a:prstGeom prst="rect">
            <a:avLst/>
          </a:prstGeom>
        </p:spPr>
      </p:pic>
      <p:sp>
        <p:nvSpPr>
          <p:cNvPr id="49" name="Text 37"/>
          <p:cNvSpPr/>
          <p:nvPr/>
        </p:nvSpPr>
        <p:spPr>
          <a:xfrm>
            <a:off x="11071555" y="4352544"/>
            <a:ext cx="2830982" cy="502920"/>
          </a:xfrm>
          <a:prstGeom prst="rect">
            <a:avLst/>
          </a:prstGeom>
          <a:noFill/>
          <a:ln/>
        </p:spPr>
        <p:txBody>
          <a:bodyPr wrap="square" lIns="0" tIns="0" rIns="0" bIns="0" rtlCol="0" anchor="ctr">
            <a:normAutofit/>
          </a:bodyPr>
          <a:lstStyle/>
          <a:p>
            <a:pPr algn="ctr" indent="0" marL="0">
              <a:buNone/>
            </a:pPr>
            <a:r>
              <a:rPr lang="en-US" sz="1500" b="1" dirty="0">
                <a:solidFill>
                  <a:srgbClr val="253E78"/>
                </a:solidFill>
                <a:latin typeface="Poppins" pitchFamily="34" charset="0"/>
                <a:ea typeface="Poppins" pitchFamily="34" charset="-122"/>
                <a:cs typeface="Poppins" pitchFamily="34" charset="-120"/>
              </a:rPr>
              <a:t>Synthetic SRS</a:t>
            </a:r>
            <a:endParaRPr lang="en-US" sz="1500" dirty="0"/>
          </a:p>
        </p:txBody>
      </p:sp>
      <p:sp>
        <p:nvSpPr>
          <p:cNvPr id="50" name="Shape 38"/>
          <p:cNvSpPr/>
          <p:nvPr/>
        </p:nvSpPr>
        <p:spPr>
          <a:xfrm>
            <a:off x="914400" y="516636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1" name="Image 9" descr="preencoded.png">    </p:cNvPr>
          <p:cNvPicPr>
            <a:picLocks noChangeAspect="1"/>
          </p:cNvPicPr>
          <p:nvPr/>
        </p:nvPicPr>
        <p:blipFill>
          <a:blip r:embed="rId11"/>
          <a:stretch>
            <a:fillRect/>
          </a:stretch>
        </p:blipFill>
        <p:spPr>
          <a:xfrm>
            <a:off x="914400" y="5166360"/>
            <a:ext cx="5303520" cy="2926080"/>
          </a:xfrm>
          <a:prstGeom prst="rect">
            <a:avLst/>
          </a:prstGeom>
        </p:spPr>
      </p:pic>
      <p:pic>
        <p:nvPicPr>
          <p:cNvPr id="52" name="Image 10" descr="preencoded.png">    </p:cNvPr>
          <p:cNvPicPr>
            <a:picLocks noChangeAspect="1"/>
          </p:cNvPicPr>
          <p:nvPr/>
        </p:nvPicPr>
        <p:blipFill>
          <a:blip r:embed="rId12"/>
          <a:stretch>
            <a:fillRect/>
          </a:stretch>
        </p:blipFill>
        <p:spPr>
          <a:xfrm>
            <a:off x="1143000" y="5376672"/>
            <a:ext cx="347472" cy="347472"/>
          </a:xfrm>
          <a:prstGeom prst="rect">
            <a:avLst/>
          </a:prstGeom>
        </p:spPr>
      </p:pic>
      <p:sp>
        <p:nvSpPr>
          <p:cNvPr id="53" name="Text 39"/>
          <p:cNvSpPr/>
          <p:nvPr/>
        </p:nvSpPr>
        <p:spPr>
          <a:xfrm>
            <a:off x="1664208" y="537667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Feature Generator</a:t>
            </a:r>
            <a:endParaRPr lang="en-US" sz="2000" dirty="0"/>
          </a:p>
        </p:txBody>
      </p:sp>
      <p:sp>
        <p:nvSpPr>
          <p:cNvPr id="54" name="Text 40"/>
          <p:cNvSpPr/>
          <p:nvPr/>
        </p:nvSpPr>
        <p:spPr>
          <a:xfrm>
            <a:off x="1225296" y="6135624"/>
            <a:ext cx="4663440" cy="50901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253E78"/>
                </a:solidFill>
                <a:latin typeface="Inter" pitchFamily="34" charset="0"/>
                <a:ea typeface="Inter" pitchFamily="34" charset="-122"/>
                <a:cs typeface="Inter" pitchFamily="34" charset="-120"/>
              </a:rPr>
              <a:t>Read front-end / back-end source and DB schema</a:t>
            </a:r>
            <a:endParaRPr lang="en-US" sz="1550" dirty="0"/>
          </a:p>
        </p:txBody>
      </p:sp>
      <p:sp>
        <p:nvSpPr>
          <p:cNvPr id="55" name="Text 41"/>
          <p:cNvSpPr/>
          <p:nvPr/>
        </p:nvSpPr>
        <p:spPr>
          <a:xfrm>
            <a:off x="1225296" y="6717792"/>
            <a:ext cx="4663440" cy="50901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7135CE"/>
                </a:solidFill>
                <a:latin typeface="Inter" pitchFamily="34" charset="0"/>
                <a:ea typeface="Inter" pitchFamily="34" charset="-122"/>
                <a:cs typeface="Inter" pitchFamily="34" charset="-120"/>
              </a:rPr>
              <a:t>Classify UI · REST API · Database · Integration</a:t>
            </a:r>
            <a:endParaRPr lang="en-US" sz="1550" dirty="0"/>
          </a:p>
        </p:txBody>
      </p:sp>
      <p:sp>
        <p:nvSpPr>
          <p:cNvPr id="56" name="Text 42"/>
          <p:cNvSpPr/>
          <p:nvPr/>
        </p:nvSpPr>
        <p:spPr>
          <a:xfrm>
            <a:off x="1225296" y="7299960"/>
            <a:ext cx="4663440" cy="27279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253E78"/>
                </a:solidFill>
                <a:latin typeface="Inter" pitchFamily="34" charset="0"/>
                <a:ea typeface="Inter" pitchFamily="34" charset="-122"/>
                <a:cs typeface="Inter" pitchFamily="34" charset="-120"/>
              </a:rPr>
              <a:t>Generate one .md file for each feature</a:t>
            </a:r>
            <a:endParaRPr lang="en-US" sz="1550" dirty="0"/>
          </a:p>
        </p:txBody>
      </p:sp>
      <p:sp>
        <p:nvSpPr>
          <p:cNvPr id="57" name="Shape 43"/>
          <p:cNvSpPr/>
          <p:nvPr/>
        </p:nvSpPr>
        <p:spPr>
          <a:xfrm>
            <a:off x="6492240" y="516636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8" name="Image 11" descr="preencoded.png">    </p:cNvPr>
          <p:cNvPicPr>
            <a:picLocks noChangeAspect="1"/>
          </p:cNvPicPr>
          <p:nvPr/>
        </p:nvPicPr>
        <p:blipFill>
          <a:blip r:embed="rId13"/>
          <a:stretch>
            <a:fillRect/>
          </a:stretch>
        </p:blipFill>
        <p:spPr>
          <a:xfrm>
            <a:off x="6492240" y="5166360"/>
            <a:ext cx="5303520" cy="2926080"/>
          </a:xfrm>
          <a:prstGeom prst="rect">
            <a:avLst/>
          </a:prstGeom>
        </p:spPr>
      </p:pic>
      <p:pic>
        <p:nvPicPr>
          <p:cNvPr id="59" name="Image 12" descr="preencoded.png">    </p:cNvPr>
          <p:cNvPicPr>
            <a:picLocks noChangeAspect="1"/>
          </p:cNvPicPr>
          <p:nvPr/>
        </p:nvPicPr>
        <p:blipFill>
          <a:blip r:embed="rId14"/>
          <a:stretch>
            <a:fillRect/>
          </a:stretch>
        </p:blipFill>
        <p:spPr>
          <a:xfrm>
            <a:off x="6720840" y="5376672"/>
            <a:ext cx="347472" cy="347472"/>
          </a:xfrm>
          <a:prstGeom prst="rect">
            <a:avLst/>
          </a:prstGeom>
        </p:spPr>
      </p:pic>
      <p:sp>
        <p:nvSpPr>
          <p:cNvPr id="60" name="Text 44"/>
          <p:cNvSpPr/>
          <p:nvPr/>
        </p:nvSpPr>
        <p:spPr>
          <a:xfrm>
            <a:off x="7242048" y="537667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Scenario Generator</a:t>
            </a:r>
            <a:endParaRPr lang="en-US" sz="2000" dirty="0"/>
          </a:p>
        </p:txBody>
      </p:sp>
      <p:sp>
        <p:nvSpPr>
          <p:cNvPr id="61" name="Text 45"/>
          <p:cNvSpPr/>
          <p:nvPr/>
        </p:nvSpPr>
        <p:spPr>
          <a:xfrm>
            <a:off x="6803136" y="6135624"/>
            <a:ext cx="4663440" cy="27279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253E78"/>
                </a:solidFill>
                <a:latin typeface="Inter" pitchFamily="34" charset="0"/>
                <a:ea typeface="Inter" pitchFamily="34" charset="-122"/>
                <a:cs typeface="Inter" pitchFamily="34" charset="-120"/>
              </a:rPr>
              <a:t>Read each classified .md feature file</a:t>
            </a:r>
            <a:endParaRPr lang="en-US" sz="1550" dirty="0"/>
          </a:p>
        </p:txBody>
      </p:sp>
      <p:sp>
        <p:nvSpPr>
          <p:cNvPr id="62" name="Text 46"/>
          <p:cNvSpPr/>
          <p:nvPr/>
        </p:nvSpPr>
        <p:spPr>
          <a:xfrm>
            <a:off x="6803136" y="6481572"/>
            <a:ext cx="4663440" cy="50901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7135CE"/>
                </a:solidFill>
                <a:latin typeface="Inter" pitchFamily="34" charset="0"/>
                <a:ea typeface="Inter" pitchFamily="34" charset="-122"/>
                <a:cs typeface="Inter" pitchFamily="34" charset="-120"/>
              </a:rPr>
              <a:t>Generate Unit · REST API · UI · DB · Performance scenarios for every feature</a:t>
            </a:r>
            <a:endParaRPr lang="en-US" sz="1550" dirty="0"/>
          </a:p>
        </p:txBody>
      </p:sp>
      <p:sp>
        <p:nvSpPr>
          <p:cNvPr id="63" name="Text 47"/>
          <p:cNvSpPr/>
          <p:nvPr/>
        </p:nvSpPr>
        <p:spPr>
          <a:xfrm>
            <a:off x="6803136" y="7063740"/>
            <a:ext cx="4663440" cy="509016"/>
          </a:xfrm>
          <a:prstGeom prst="rect">
            <a:avLst/>
          </a:prstGeom>
          <a:noFill/>
          <a:ln/>
        </p:spPr>
        <p:txBody>
          <a:bodyPr wrap="square" lIns="0" tIns="0" rIns="0" bIns="0" rtlCol="0" anchor="t">
            <a:normAutofit/>
          </a:bodyPr>
          <a:lstStyle/>
          <a:p>
            <a:pPr marL="157480" indent="-157480">
              <a:lnSpc>
                <a:spcPct val="120000"/>
              </a:lnSpc>
              <a:spcAft>
                <a:spcPts val="600"/>
              </a:spcAft>
              <a:buSzPct val="100000"/>
              <a:buChar char="•"/>
            </a:pPr>
            <a:r>
              <a:rPr lang="en-US" sz="1550" dirty="0">
                <a:solidFill>
                  <a:srgbClr val="253E78"/>
                </a:solidFill>
                <a:latin typeface="Inter" pitchFamily="34" charset="0"/>
                <a:ea typeface="Inter" pitchFamily="34" charset="-122"/>
                <a:cs typeface="Inter" pitchFamily="34" charset="-120"/>
              </a:rPr>
              <a:t>Store .feature files in respective layer folders</a:t>
            </a:r>
            <a:endParaRPr lang="en-US" sz="1550" dirty="0"/>
          </a:p>
        </p:txBody>
      </p:sp>
      <p:sp>
        <p:nvSpPr>
          <p:cNvPr id="64" name="Shape 48"/>
          <p:cNvSpPr/>
          <p:nvPr/>
        </p:nvSpPr>
        <p:spPr>
          <a:xfrm>
            <a:off x="12070080" y="516636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5" name="Image 13" descr="preencoded.png">    </p:cNvPr>
          <p:cNvPicPr>
            <a:picLocks noChangeAspect="1"/>
          </p:cNvPicPr>
          <p:nvPr/>
        </p:nvPicPr>
        <p:blipFill>
          <a:blip r:embed="rId15"/>
          <a:stretch>
            <a:fillRect/>
          </a:stretch>
        </p:blipFill>
        <p:spPr>
          <a:xfrm>
            <a:off x="12070080" y="5166360"/>
            <a:ext cx="5303520" cy="2926080"/>
          </a:xfrm>
          <a:prstGeom prst="rect">
            <a:avLst/>
          </a:prstGeom>
        </p:spPr>
      </p:pic>
      <p:pic>
        <p:nvPicPr>
          <p:cNvPr id="66" name="Image 14" descr="preencoded.png">    </p:cNvPr>
          <p:cNvPicPr>
            <a:picLocks noChangeAspect="1"/>
          </p:cNvPicPr>
          <p:nvPr/>
        </p:nvPicPr>
        <p:blipFill>
          <a:blip r:embed="rId16"/>
          <a:stretch>
            <a:fillRect/>
          </a:stretch>
        </p:blipFill>
        <p:spPr>
          <a:xfrm>
            <a:off x="12298680" y="5376672"/>
            <a:ext cx="347472" cy="347472"/>
          </a:xfrm>
          <a:prstGeom prst="rect">
            <a:avLst/>
          </a:prstGeom>
        </p:spPr>
      </p:pic>
      <p:sp>
        <p:nvSpPr>
          <p:cNvPr id="67" name="Text 49"/>
          <p:cNvSpPr/>
          <p:nvPr/>
        </p:nvSpPr>
        <p:spPr>
          <a:xfrm>
            <a:off x="12819888" y="5376672"/>
            <a:ext cx="4315968" cy="690880"/>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RAG + Agentic AI / Double LLM</a:t>
            </a:r>
            <a:endParaRPr lang="en-US" sz="2000" dirty="0"/>
          </a:p>
        </p:txBody>
      </p:sp>
      <p:sp>
        <p:nvSpPr>
          <p:cNvPr id="68" name="Text 50"/>
          <p:cNvSpPr/>
          <p:nvPr/>
        </p:nvSpPr>
        <p:spPr>
          <a:xfrm>
            <a:off x="12380976" y="6296152"/>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Shared RAG supports both agents and LLMs</a:t>
            </a:r>
            <a:endParaRPr lang="en-US" sz="1500" dirty="0"/>
          </a:p>
        </p:txBody>
      </p:sp>
      <p:sp>
        <p:nvSpPr>
          <p:cNvPr id="69" name="Text 51"/>
          <p:cNvSpPr/>
          <p:nvPr/>
        </p:nvSpPr>
        <p:spPr>
          <a:xfrm>
            <a:off x="12380976" y="6863080"/>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Nematronics 551B + Ornat 397B run in parallel</a:t>
            </a:r>
            <a:endParaRPr lang="en-US" sz="1500" dirty="0"/>
          </a:p>
        </p:txBody>
      </p:sp>
      <p:sp>
        <p:nvSpPr>
          <p:cNvPr id="70" name="Text 52"/>
          <p:cNvSpPr/>
          <p:nvPr/>
        </p:nvSpPr>
        <p:spPr>
          <a:xfrm>
            <a:off x="12380976" y="7430008"/>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Consolidate outputs, compare deltas and reconcile</a:t>
            </a:r>
            <a:endParaRPr lang="en-US" sz="1500" dirty="0"/>
          </a:p>
        </p:txBody>
      </p:sp>
      <p:sp>
        <p:nvSpPr>
          <p:cNvPr id="71" name="Text 53"/>
          <p:cNvSpPr/>
          <p:nvPr/>
        </p:nvSpPr>
        <p:spPr>
          <a:xfrm>
            <a:off x="914400" y="8247888"/>
            <a:ext cx="109728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Triangulation Method / Validation</a:t>
            </a:r>
            <a:endParaRPr lang="en-US" sz="1600" dirty="0"/>
          </a:p>
        </p:txBody>
      </p:sp>
      <p:sp>
        <p:nvSpPr>
          <p:cNvPr id="72" name="Shape 54"/>
          <p:cNvSpPr/>
          <p:nvPr/>
        </p:nvSpPr>
        <p:spPr>
          <a:xfrm>
            <a:off x="914400" y="8613648"/>
            <a:ext cx="3922776" cy="576072"/>
          </a:xfrm>
          <a:prstGeom prst="roundRect">
            <a:avLst>
              <a:gd name="adj" fmla="val 190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3" name="Image 15" descr="preencoded.png">    </p:cNvPr>
          <p:cNvPicPr>
            <a:picLocks noChangeAspect="1"/>
          </p:cNvPicPr>
          <p:nvPr/>
        </p:nvPicPr>
        <p:blipFill>
          <a:blip r:embed="rId17"/>
          <a:stretch>
            <a:fillRect/>
          </a:stretch>
        </p:blipFill>
        <p:spPr>
          <a:xfrm>
            <a:off x="914400" y="8613648"/>
            <a:ext cx="3922776" cy="576072"/>
          </a:xfrm>
          <a:prstGeom prst="rect">
            <a:avLst/>
          </a:prstGeom>
        </p:spPr>
      </p:pic>
      <p:sp>
        <p:nvSpPr>
          <p:cNvPr id="74" name="Text 55"/>
          <p:cNvSpPr/>
          <p:nvPr/>
        </p:nvSpPr>
        <p:spPr>
          <a:xfrm>
            <a:off x="1042416" y="8705088"/>
            <a:ext cx="3666744" cy="393192"/>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AI + RAG context validation</a:t>
            </a:r>
            <a:endParaRPr lang="en-US" sz="1600" dirty="0"/>
          </a:p>
        </p:txBody>
      </p:sp>
      <p:sp>
        <p:nvSpPr>
          <p:cNvPr id="75" name="Shape 56"/>
          <p:cNvSpPr/>
          <p:nvPr/>
        </p:nvSpPr>
        <p:spPr>
          <a:xfrm>
            <a:off x="4860036" y="8901684"/>
            <a:ext cx="210312" cy="0"/>
          </a:xfrm>
          <a:prstGeom prst="line">
            <a:avLst/>
          </a:prstGeom>
          <a:noFill/>
          <a:ln w="20320">
            <a:solidFill>
              <a:srgbClr val="7135CE"/>
            </a:solidFill>
            <a:prstDash val="solid"/>
            <a:tailEnd type="triangle"/>
          </a:ln>
        </p:spPr>
      </p:sp>
      <p:sp>
        <p:nvSpPr>
          <p:cNvPr id="76" name="Shape 57"/>
          <p:cNvSpPr/>
          <p:nvPr/>
        </p:nvSpPr>
        <p:spPr>
          <a:xfrm>
            <a:off x="5093208" y="8613648"/>
            <a:ext cx="3922776" cy="576072"/>
          </a:xfrm>
          <a:prstGeom prst="roundRect">
            <a:avLst>
              <a:gd name="adj" fmla="val 190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7" name="Image 16" descr="preencoded.png">    </p:cNvPr>
          <p:cNvPicPr>
            <a:picLocks noChangeAspect="1"/>
          </p:cNvPicPr>
          <p:nvPr/>
        </p:nvPicPr>
        <p:blipFill>
          <a:blip r:embed="rId18"/>
          <a:stretch>
            <a:fillRect/>
          </a:stretch>
        </p:blipFill>
        <p:spPr>
          <a:xfrm>
            <a:off x="5093208" y="8613648"/>
            <a:ext cx="3922776" cy="576072"/>
          </a:xfrm>
          <a:prstGeom prst="rect">
            <a:avLst/>
          </a:prstGeom>
        </p:spPr>
      </p:pic>
      <p:sp>
        <p:nvSpPr>
          <p:cNvPr id="78" name="Text 58"/>
          <p:cNvSpPr/>
          <p:nvPr/>
        </p:nvSpPr>
        <p:spPr>
          <a:xfrm>
            <a:off x="5221224" y="8705088"/>
            <a:ext cx="3666744" cy="393192"/>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Double-LLM reconciliation / delta validation</a:t>
            </a:r>
            <a:endParaRPr lang="en-US" sz="1600" dirty="0"/>
          </a:p>
        </p:txBody>
      </p:sp>
      <p:sp>
        <p:nvSpPr>
          <p:cNvPr id="79" name="Shape 59"/>
          <p:cNvSpPr/>
          <p:nvPr/>
        </p:nvSpPr>
        <p:spPr>
          <a:xfrm>
            <a:off x="9038844" y="8901684"/>
            <a:ext cx="210312" cy="0"/>
          </a:xfrm>
          <a:prstGeom prst="line">
            <a:avLst/>
          </a:prstGeom>
          <a:noFill/>
          <a:ln w="20320">
            <a:solidFill>
              <a:srgbClr val="7135CE"/>
            </a:solidFill>
            <a:prstDash val="solid"/>
            <a:tailEnd type="triangle"/>
          </a:ln>
        </p:spPr>
      </p:sp>
      <p:sp>
        <p:nvSpPr>
          <p:cNvPr id="80" name="Shape 60"/>
          <p:cNvSpPr/>
          <p:nvPr/>
        </p:nvSpPr>
        <p:spPr>
          <a:xfrm>
            <a:off x="9272016" y="8613648"/>
            <a:ext cx="3922776" cy="576072"/>
          </a:xfrm>
          <a:prstGeom prst="roundRect">
            <a:avLst>
              <a:gd name="adj" fmla="val 190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1" name="Image 17" descr="preencoded.png">    </p:cNvPr>
          <p:cNvPicPr>
            <a:picLocks noChangeAspect="1"/>
          </p:cNvPicPr>
          <p:nvPr/>
        </p:nvPicPr>
        <p:blipFill>
          <a:blip r:embed="rId19"/>
          <a:stretch>
            <a:fillRect/>
          </a:stretch>
        </p:blipFill>
        <p:spPr>
          <a:xfrm>
            <a:off x="9272016" y="8613648"/>
            <a:ext cx="3922776" cy="576072"/>
          </a:xfrm>
          <a:prstGeom prst="rect">
            <a:avLst/>
          </a:prstGeom>
        </p:spPr>
      </p:pic>
      <p:sp>
        <p:nvSpPr>
          <p:cNvPr id="82" name="Text 61"/>
          <p:cNvSpPr/>
          <p:nvPr/>
        </p:nvSpPr>
        <p:spPr>
          <a:xfrm>
            <a:off x="9400032" y="8705088"/>
            <a:ext cx="3666744" cy="393192"/>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Manual validation</a:t>
            </a:r>
            <a:endParaRPr lang="en-US" sz="1600" dirty="0"/>
          </a:p>
        </p:txBody>
      </p:sp>
      <p:sp>
        <p:nvSpPr>
          <p:cNvPr id="83" name="Shape 62"/>
          <p:cNvSpPr/>
          <p:nvPr/>
        </p:nvSpPr>
        <p:spPr>
          <a:xfrm>
            <a:off x="13217652" y="8901684"/>
            <a:ext cx="210312" cy="0"/>
          </a:xfrm>
          <a:prstGeom prst="line">
            <a:avLst/>
          </a:prstGeom>
          <a:noFill/>
          <a:ln w="20320">
            <a:solidFill>
              <a:srgbClr val="7135CE"/>
            </a:solidFill>
            <a:prstDash val="solid"/>
            <a:tailEnd type="triangle"/>
          </a:ln>
        </p:spPr>
      </p:sp>
      <p:sp>
        <p:nvSpPr>
          <p:cNvPr id="84" name="Shape 63"/>
          <p:cNvSpPr/>
          <p:nvPr/>
        </p:nvSpPr>
        <p:spPr>
          <a:xfrm>
            <a:off x="13450824" y="8613648"/>
            <a:ext cx="3922776" cy="576072"/>
          </a:xfrm>
          <a:prstGeom prst="roundRect">
            <a:avLst>
              <a:gd name="adj" fmla="val 1904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5" name="Image 18" descr="preencoded.png">    </p:cNvPr>
          <p:cNvPicPr>
            <a:picLocks noChangeAspect="1"/>
          </p:cNvPicPr>
          <p:nvPr/>
        </p:nvPicPr>
        <p:blipFill>
          <a:blip r:embed="rId20"/>
          <a:stretch>
            <a:fillRect/>
          </a:stretch>
        </p:blipFill>
        <p:spPr>
          <a:xfrm>
            <a:off x="13450824" y="8613648"/>
            <a:ext cx="3922776" cy="576072"/>
          </a:xfrm>
          <a:prstGeom prst="rect">
            <a:avLst/>
          </a:prstGeom>
        </p:spPr>
      </p:pic>
      <p:sp>
        <p:nvSpPr>
          <p:cNvPr id="86" name="Text 64"/>
          <p:cNvSpPr/>
          <p:nvPr/>
        </p:nvSpPr>
        <p:spPr>
          <a:xfrm>
            <a:off x="13578840" y="8705088"/>
            <a:ext cx="3666744" cy="393192"/>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Stakeholder validation</a:t>
            </a:r>
            <a:endParaRPr lang="en-US" sz="1600" dirty="0"/>
          </a:p>
        </p:txBody>
      </p:sp>
      <p:sp>
        <p:nvSpPr>
          <p:cNvPr id="87" name="Text 65"/>
          <p:cNvSpPr/>
          <p:nvPr/>
        </p:nvSpPr>
        <p:spPr>
          <a:xfrm>
            <a:off x="914400" y="9299448"/>
            <a:ext cx="7315200" cy="274320"/>
          </a:xfrm>
          <a:prstGeom prst="rect">
            <a:avLst/>
          </a:prstGeom>
          <a:noFill/>
          <a:ln/>
        </p:spPr>
        <p:txBody>
          <a:bodyPr wrap="square" lIns="0" tIns="0" rIns="0" bIns="0" rtlCol="0" anchor="ctr">
            <a:normAutofit/>
          </a:bodyPr>
          <a:lstStyle/>
          <a:p>
            <a:pPr indent="0" marL="0">
              <a:buNone/>
            </a:pPr>
            <a:r>
              <a:rPr lang="en-US" sz="1300" dirty="0">
                <a:solidFill>
                  <a:srgbClr val="52658D"/>
                </a:solidFill>
                <a:latin typeface="Inter" pitchFamily="34" charset="0"/>
                <a:ea typeface="Inter" pitchFamily="34" charset="-122"/>
                <a:cs typeface="Inter" pitchFamily="34" charset="-120"/>
              </a:rPr>
              <a:t>Confidence Assessment / Confidence % — [to be assessed]</a:t>
            </a:r>
            <a:endParaRPr lang="en-US" sz="1300" dirty="0"/>
          </a:p>
        </p:txBody>
      </p:sp>
      <p:sp>
        <p:nvSpPr>
          <p:cNvPr id="88" name="Text 66"/>
          <p:cNvSpPr/>
          <p:nvPr/>
        </p:nvSpPr>
        <p:spPr>
          <a:xfrm>
            <a:off x="8229600" y="9299448"/>
            <a:ext cx="9144000" cy="274320"/>
          </a:xfrm>
          <a:prstGeom prst="rect">
            <a:avLst/>
          </a:prstGeom>
          <a:noFill/>
          <a:ln/>
        </p:spPr>
        <p:txBody>
          <a:bodyPr wrap="square" lIns="0" tIns="0" rIns="0" bIns="0" rtlCol="0" anchor="ctr">
            <a:normAutofit/>
          </a:bodyPr>
          <a:lstStyle/>
          <a:p>
            <a:pPr algn="r" indent="0" marL="0">
              <a:buNone/>
            </a:pPr>
            <a:r>
              <a:rPr lang="en-US" sz="1400" b="1" dirty="0">
                <a:solidFill>
                  <a:srgbClr val="2563EB"/>
                </a:solidFill>
                <a:latin typeface="Poppins" pitchFamily="34" charset="0"/>
                <a:ea typeface="Poppins" pitchFamily="34" charset="-122"/>
                <a:cs typeface="Poppins" pitchFamily="34" charset="-120"/>
              </a:rPr>
              <a:t>Validated Features + Layered Scenarios → Synthetic SRS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TEST AUTOMATION</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Test Automation — From Scenarios to Executable Automation</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10  /  19</a:t>
            </a:r>
            <a:endParaRPr lang="en-US" sz="1200" dirty="0"/>
          </a:p>
        </p:txBody>
      </p:sp>
      <p:sp>
        <p:nvSpPr>
          <p:cNvPr id="11" name="Text 8"/>
          <p:cNvSpPr/>
          <p:nvPr/>
        </p:nvSpPr>
        <p:spPr>
          <a:xfrm>
            <a:off x="914400" y="2880360"/>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VALIDATED SCENARIOS → TEST SUITE CLASSIFICATION</a:t>
            </a:r>
            <a:endParaRPr lang="en-US" sz="1600" dirty="0"/>
          </a:p>
        </p:txBody>
      </p:sp>
      <p:sp>
        <p:nvSpPr>
          <p:cNvPr id="12" name="Shape 9"/>
          <p:cNvSpPr/>
          <p:nvPr/>
        </p:nvSpPr>
        <p:spPr>
          <a:xfrm>
            <a:off x="914400" y="3383280"/>
            <a:ext cx="3087014" cy="914400"/>
          </a:xfrm>
          <a:prstGeom prst="roundRect">
            <a:avLst>
              <a:gd name="adj" fmla="val 12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383280"/>
            <a:ext cx="3087014" cy="914400"/>
          </a:xfrm>
          <a:prstGeom prst="rect">
            <a:avLst/>
          </a:prstGeom>
        </p:spPr>
      </p:pic>
      <p:pic>
        <p:nvPicPr>
          <p:cNvPr id="14" name="Image 1" descr="preencoded.png">    </p:cNvPr>
          <p:cNvPicPr>
            <a:picLocks noChangeAspect="1"/>
          </p:cNvPicPr>
          <p:nvPr/>
        </p:nvPicPr>
        <p:blipFill>
          <a:blip r:embed="rId3"/>
          <a:stretch>
            <a:fillRect/>
          </a:stretch>
        </p:blipFill>
        <p:spPr>
          <a:xfrm>
            <a:off x="1042416" y="3694176"/>
            <a:ext cx="292608" cy="292608"/>
          </a:xfrm>
          <a:prstGeom prst="rect">
            <a:avLst/>
          </a:prstGeom>
        </p:spPr>
      </p:pic>
      <p:sp>
        <p:nvSpPr>
          <p:cNvPr id="15" name="Text 10"/>
          <p:cNvSpPr/>
          <p:nvPr/>
        </p:nvSpPr>
        <p:spPr>
          <a:xfrm>
            <a:off x="1417320" y="3474720"/>
            <a:ext cx="2446934" cy="73152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Validated Manual Scenarios / .feature Scenarios</a:t>
            </a:r>
            <a:endParaRPr lang="en-US" sz="1700" dirty="0"/>
          </a:p>
        </p:txBody>
      </p:sp>
      <p:sp>
        <p:nvSpPr>
          <p:cNvPr id="16" name="Shape 11"/>
          <p:cNvSpPr/>
          <p:nvPr/>
        </p:nvSpPr>
        <p:spPr>
          <a:xfrm>
            <a:off x="4024274" y="3840480"/>
            <a:ext cx="210312" cy="0"/>
          </a:xfrm>
          <a:prstGeom prst="line">
            <a:avLst/>
          </a:prstGeom>
          <a:noFill/>
          <a:ln w="20320">
            <a:solidFill>
              <a:srgbClr val="7135CE"/>
            </a:solidFill>
            <a:prstDash val="solid"/>
            <a:tailEnd type="triangle"/>
          </a:ln>
        </p:spPr>
      </p:sp>
      <p:sp>
        <p:nvSpPr>
          <p:cNvPr id="17" name="Shape 12"/>
          <p:cNvSpPr/>
          <p:nvPr/>
        </p:nvSpPr>
        <p:spPr>
          <a:xfrm>
            <a:off x="4257446" y="3383280"/>
            <a:ext cx="3087014" cy="914400"/>
          </a:xfrm>
          <a:prstGeom prst="roundRect">
            <a:avLst>
              <a:gd name="adj" fmla="val 12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8" name="Image 2" descr="preencoded.png">    </p:cNvPr>
          <p:cNvPicPr>
            <a:picLocks noChangeAspect="1"/>
          </p:cNvPicPr>
          <p:nvPr/>
        </p:nvPicPr>
        <p:blipFill>
          <a:blip r:embed="rId4"/>
          <a:stretch>
            <a:fillRect/>
          </a:stretch>
        </p:blipFill>
        <p:spPr>
          <a:xfrm>
            <a:off x="4257446" y="3383280"/>
            <a:ext cx="3087014" cy="914400"/>
          </a:xfrm>
          <a:prstGeom prst="rect">
            <a:avLst/>
          </a:prstGeom>
        </p:spPr>
      </p:pic>
      <p:pic>
        <p:nvPicPr>
          <p:cNvPr id="19" name="Image 3" descr="preencoded.png">    </p:cNvPr>
          <p:cNvPicPr>
            <a:picLocks noChangeAspect="1"/>
          </p:cNvPicPr>
          <p:nvPr/>
        </p:nvPicPr>
        <p:blipFill>
          <a:blip r:embed="rId5"/>
          <a:stretch>
            <a:fillRect/>
          </a:stretch>
        </p:blipFill>
        <p:spPr>
          <a:xfrm>
            <a:off x="4385462" y="3694176"/>
            <a:ext cx="292608" cy="292608"/>
          </a:xfrm>
          <a:prstGeom prst="rect">
            <a:avLst/>
          </a:prstGeom>
        </p:spPr>
      </p:pic>
      <p:sp>
        <p:nvSpPr>
          <p:cNvPr id="20" name="Text 13"/>
          <p:cNvSpPr/>
          <p:nvPr/>
        </p:nvSpPr>
        <p:spPr>
          <a:xfrm>
            <a:off x="4760366" y="3474720"/>
            <a:ext cx="2446934" cy="73152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Smoke Suite</a:t>
            </a:r>
            <a:endParaRPr lang="en-US" sz="1700" dirty="0"/>
          </a:p>
        </p:txBody>
      </p:sp>
      <p:sp>
        <p:nvSpPr>
          <p:cNvPr id="21" name="Shape 14"/>
          <p:cNvSpPr/>
          <p:nvPr/>
        </p:nvSpPr>
        <p:spPr>
          <a:xfrm>
            <a:off x="7367321" y="3840480"/>
            <a:ext cx="210312" cy="0"/>
          </a:xfrm>
          <a:prstGeom prst="line">
            <a:avLst/>
          </a:prstGeom>
          <a:noFill/>
          <a:ln w="20320">
            <a:solidFill>
              <a:srgbClr val="7135CE"/>
            </a:solidFill>
            <a:prstDash val="solid"/>
            <a:tailEnd type="triangle"/>
          </a:ln>
        </p:spPr>
      </p:sp>
      <p:sp>
        <p:nvSpPr>
          <p:cNvPr id="22" name="Shape 15"/>
          <p:cNvSpPr/>
          <p:nvPr/>
        </p:nvSpPr>
        <p:spPr>
          <a:xfrm>
            <a:off x="7600493" y="3383280"/>
            <a:ext cx="3087014" cy="914400"/>
          </a:xfrm>
          <a:prstGeom prst="roundRect">
            <a:avLst>
              <a:gd name="adj" fmla="val 12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3" name="Image 4" descr="preencoded.png">    </p:cNvPr>
          <p:cNvPicPr>
            <a:picLocks noChangeAspect="1"/>
          </p:cNvPicPr>
          <p:nvPr/>
        </p:nvPicPr>
        <p:blipFill>
          <a:blip r:embed="rId6"/>
          <a:stretch>
            <a:fillRect/>
          </a:stretch>
        </p:blipFill>
        <p:spPr>
          <a:xfrm>
            <a:off x="7600493" y="3383280"/>
            <a:ext cx="3087014" cy="914400"/>
          </a:xfrm>
          <a:prstGeom prst="rect">
            <a:avLst/>
          </a:prstGeom>
        </p:spPr>
      </p:pic>
      <p:pic>
        <p:nvPicPr>
          <p:cNvPr id="24" name="Image 5" descr="preencoded.png">    </p:cNvPr>
          <p:cNvPicPr>
            <a:picLocks noChangeAspect="1"/>
          </p:cNvPicPr>
          <p:nvPr/>
        </p:nvPicPr>
        <p:blipFill>
          <a:blip r:embed="rId7"/>
          <a:stretch>
            <a:fillRect/>
          </a:stretch>
        </p:blipFill>
        <p:spPr>
          <a:xfrm>
            <a:off x="7728509" y="3694176"/>
            <a:ext cx="292608" cy="292608"/>
          </a:xfrm>
          <a:prstGeom prst="rect">
            <a:avLst/>
          </a:prstGeom>
        </p:spPr>
      </p:pic>
      <p:sp>
        <p:nvSpPr>
          <p:cNvPr id="25" name="Text 16"/>
          <p:cNvSpPr/>
          <p:nvPr/>
        </p:nvSpPr>
        <p:spPr>
          <a:xfrm>
            <a:off x="8103413" y="3474720"/>
            <a:ext cx="2446934" cy="73152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Regression Suite</a:t>
            </a:r>
            <a:endParaRPr lang="en-US" sz="1700" dirty="0"/>
          </a:p>
        </p:txBody>
      </p:sp>
      <p:sp>
        <p:nvSpPr>
          <p:cNvPr id="26" name="Shape 17"/>
          <p:cNvSpPr/>
          <p:nvPr/>
        </p:nvSpPr>
        <p:spPr>
          <a:xfrm>
            <a:off x="10710367" y="3840480"/>
            <a:ext cx="210312" cy="0"/>
          </a:xfrm>
          <a:prstGeom prst="line">
            <a:avLst/>
          </a:prstGeom>
          <a:noFill/>
          <a:ln w="20320">
            <a:solidFill>
              <a:srgbClr val="7135CE"/>
            </a:solidFill>
            <a:prstDash val="solid"/>
            <a:tailEnd type="triangle"/>
          </a:ln>
        </p:spPr>
      </p:sp>
      <p:sp>
        <p:nvSpPr>
          <p:cNvPr id="27" name="Shape 18"/>
          <p:cNvSpPr/>
          <p:nvPr/>
        </p:nvSpPr>
        <p:spPr>
          <a:xfrm>
            <a:off x="10943539" y="3383280"/>
            <a:ext cx="3087014" cy="914400"/>
          </a:xfrm>
          <a:prstGeom prst="roundRect">
            <a:avLst>
              <a:gd name="adj" fmla="val 12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6" descr="preencoded.png">    </p:cNvPr>
          <p:cNvPicPr>
            <a:picLocks noChangeAspect="1"/>
          </p:cNvPicPr>
          <p:nvPr/>
        </p:nvPicPr>
        <p:blipFill>
          <a:blip r:embed="rId8"/>
          <a:stretch>
            <a:fillRect/>
          </a:stretch>
        </p:blipFill>
        <p:spPr>
          <a:xfrm>
            <a:off x="10943539" y="3383280"/>
            <a:ext cx="3087014" cy="914400"/>
          </a:xfrm>
          <a:prstGeom prst="rect">
            <a:avLst/>
          </a:prstGeom>
        </p:spPr>
      </p:pic>
      <p:pic>
        <p:nvPicPr>
          <p:cNvPr id="29" name="Image 7" descr="preencoded.png">    </p:cNvPr>
          <p:cNvPicPr>
            <a:picLocks noChangeAspect="1"/>
          </p:cNvPicPr>
          <p:nvPr/>
        </p:nvPicPr>
        <p:blipFill>
          <a:blip r:embed="rId9"/>
          <a:stretch>
            <a:fillRect/>
          </a:stretch>
        </p:blipFill>
        <p:spPr>
          <a:xfrm>
            <a:off x="11071555" y="3694176"/>
            <a:ext cx="292608" cy="292608"/>
          </a:xfrm>
          <a:prstGeom prst="rect">
            <a:avLst/>
          </a:prstGeom>
        </p:spPr>
      </p:pic>
      <p:sp>
        <p:nvSpPr>
          <p:cNvPr id="30" name="Text 19"/>
          <p:cNvSpPr/>
          <p:nvPr/>
        </p:nvSpPr>
        <p:spPr>
          <a:xfrm>
            <a:off x="11446459" y="3474720"/>
            <a:ext cx="2446934" cy="73152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Regression High</a:t>
            </a:r>
            <a:endParaRPr lang="en-US" sz="1700" dirty="0"/>
          </a:p>
        </p:txBody>
      </p:sp>
      <p:sp>
        <p:nvSpPr>
          <p:cNvPr id="31" name="Shape 20"/>
          <p:cNvSpPr/>
          <p:nvPr/>
        </p:nvSpPr>
        <p:spPr>
          <a:xfrm>
            <a:off x="14053414" y="3840480"/>
            <a:ext cx="210312" cy="0"/>
          </a:xfrm>
          <a:prstGeom prst="line">
            <a:avLst/>
          </a:prstGeom>
          <a:noFill/>
          <a:ln w="20320">
            <a:solidFill>
              <a:srgbClr val="7135CE"/>
            </a:solidFill>
            <a:prstDash val="solid"/>
            <a:tailEnd type="triangle"/>
          </a:ln>
        </p:spPr>
      </p:sp>
      <p:sp>
        <p:nvSpPr>
          <p:cNvPr id="32" name="Shape 21"/>
          <p:cNvSpPr/>
          <p:nvPr/>
        </p:nvSpPr>
        <p:spPr>
          <a:xfrm>
            <a:off x="14286586" y="3383280"/>
            <a:ext cx="3087014" cy="914400"/>
          </a:xfrm>
          <a:prstGeom prst="roundRect">
            <a:avLst>
              <a:gd name="adj" fmla="val 12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8" descr="preencoded.png">    </p:cNvPr>
          <p:cNvPicPr>
            <a:picLocks noChangeAspect="1"/>
          </p:cNvPicPr>
          <p:nvPr/>
        </p:nvPicPr>
        <p:blipFill>
          <a:blip r:embed="rId10"/>
          <a:stretch>
            <a:fillRect/>
          </a:stretch>
        </p:blipFill>
        <p:spPr>
          <a:xfrm>
            <a:off x="14286586" y="3383280"/>
            <a:ext cx="3087014" cy="914400"/>
          </a:xfrm>
          <a:prstGeom prst="rect">
            <a:avLst/>
          </a:prstGeom>
        </p:spPr>
      </p:pic>
      <p:pic>
        <p:nvPicPr>
          <p:cNvPr id="34" name="Image 9" descr="preencoded.png">    </p:cNvPr>
          <p:cNvPicPr>
            <a:picLocks noChangeAspect="1"/>
          </p:cNvPicPr>
          <p:nvPr/>
        </p:nvPicPr>
        <p:blipFill>
          <a:blip r:embed="rId11"/>
          <a:stretch>
            <a:fillRect/>
          </a:stretch>
        </p:blipFill>
        <p:spPr>
          <a:xfrm>
            <a:off x="14414602" y="3694176"/>
            <a:ext cx="292608" cy="292608"/>
          </a:xfrm>
          <a:prstGeom prst="rect">
            <a:avLst/>
          </a:prstGeom>
        </p:spPr>
      </p:pic>
      <p:sp>
        <p:nvSpPr>
          <p:cNvPr id="35" name="Text 22"/>
          <p:cNvSpPr/>
          <p:nvPr/>
        </p:nvSpPr>
        <p:spPr>
          <a:xfrm>
            <a:off x="14789506" y="3474720"/>
            <a:ext cx="2446934" cy="73152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Regression Low</a:t>
            </a:r>
            <a:endParaRPr lang="en-US" sz="1700" dirty="0"/>
          </a:p>
        </p:txBody>
      </p:sp>
      <p:sp>
        <p:nvSpPr>
          <p:cNvPr id="36" name="Text 23"/>
          <p:cNvSpPr/>
          <p:nvPr/>
        </p:nvSpPr>
        <p:spPr>
          <a:xfrm>
            <a:off x="914400" y="4599432"/>
            <a:ext cx="3072384" cy="292608"/>
          </a:xfrm>
          <a:prstGeom prst="rect">
            <a:avLst/>
          </a:prstGeom>
          <a:noFill/>
          <a:ln/>
        </p:spPr>
        <p:txBody>
          <a:bodyPr wrap="square" lIns="0" tIns="0" rIns="0" bIns="0" rtlCol="0" anchor="ctr">
            <a:normAutofit/>
          </a:bodyPr>
          <a:lstStyle/>
          <a:p>
            <a:pPr indent="0" marL="0">
              <a:buNone/>
            </a:pPr>
            <a:r>
              <a:rPr lang="en-US" sz="1300" b="1" dirty="0">
                <a:solidFill>
                  <a:srgbClr val="2563EB"/>
                </a:solidFill>
                <a:latin typeface="Poppins" pitchFamily="34" charset="0"/>
                <a:ea typeface="Poppins" pitchFamily="34" charset="-122"/>
                <a:cs typeface="Poppins" pitchFamily="34" charset="-120"/>
              </a:rPr>
              <a:t>Unit testing</a:t>
            </a:r>
            <a:endParaRPr lang="en-US" sz="1300" dirty="0"/>
          </a:p>
        </p:txBody>
      </p:sp>
      <p:sp>
        <p:nvSpPr>
          <p:cNvPr id="37" name="Text 24"/>
          <p:cNvSpPr/>
          <p:nvPr/>
        </p:nvSpPr>
        <p:spPr>
          <a:xfrm>
            <a:off x="4261104" y="4599432"/>
            <a:ext cx="9765792" cy="292608"/>
          </a:xfrm>
          <a:prstGeom prst="rect">
            <a:avLst/>
          </a:prstGeom>
          <a:noFill/>
          <a:ln/>
        </p:spPr>
        <p:txBody>
          <a:bodyPr wrap="square" lIns="0" tIns="0" rIns="0" bIns="0" rtlCol="0" anchor="ctr">
            <a:normAutofit/>
          </a:bodyPr>
          <a:lstStyle/>
          <a:p>
            <a:pPr indent="0" marL="0">
              <a:buNone/>
            </a:pPr>
            <a:r>
              <a:rPr lang="en-US" sz="1300" b="1" dirty="0">
                <a:solidFill>
                  <a:srgbClr val="2563EB"/>
                </a:solidFill>
                <a:latin typeface="Poppins" pitchFamily="34" charset="0"/>
                <a:ea typeface="Poppins" pitchFamily="34" charset="-122"/>
                <a:cs typeface="Poppins" pitchFamily="34" charset="-120"/>
              </a:rPr>
              <a:t>Functional &amp; integration testing</a:t>
            </a:r>
            <a:endParaRPr lang="en-US" sz="1300" dirty="0"/>
          </a:p>
        </p:txBody>
      </p:sp>
      <p:sp>
        <p:nvSpPr>
          <p:cNvPr id="38" name="Text 25"/>
          <p:cNvSpPr/>
          <p:nvPr/>
        </p:nvSpPr>
        <p:spPr>
          <a:xfrm>
            <a:off x="14301216" y="4599432"/>
            <a:ext cx="3072384" cy="292608"/>
          </a:xfrm>
          <a:prstGeom prst="rect">
            <a:avLst/>
          </a:prstGeom>
          <a:noFill/>
          <a:ln/>
        </p:spPr>
        <p:txBody>
          <a:bodyPr wrap="square" lIns="0" tIns="0" rIns="0" bIns="0" rtlCol="0" anchor="ctr">
            <a:normAutofit/>
          </a:bodyPr>
          <a:lstStyle/>
          <a:p>
            <a:pPr indent="0" marL="0">
              <a:buNone/>
            </a:pPr>
            <a:r>
              <a:rPr lang="en-US" sz="1300" b="1" dirty="0">
                <a:solidFill>
                  <a:srgbClr val="2563EB"/>
                </a:solidFill>
                <a:latin typeface="Poppins" pitchFamily="34" charset="0"/>
                <a:ea typeface="Poppins" pitchFamily="34" charset="-122"/>
                <a:cs typeface="Poppins" pitchFamily="34" charset="-120"/>
              </a:rPr>
              <a:t>Non-functional testing</a:t>
            </a:r>
            <a:endParaRPr lang="en-US" sz="1300" dirty="0"/>
          </a:p>
        </p:txBody>
      </p:sp>
      <p:sp>
        <p:nvSpPr>
          <p:cNvPr id="39" name="Shape 26"/>
          <p:cNvSpPr/>
          <p:nvPr/>
        </p:nvSpPr>
        <p:spPr>
          <a:xfrm>
            <a:off x="914400" y="5084064"/>
            <a:ext cx="3072384" cy="3520440"/>
          </a:xfrm>
          <a:prstGeom prst="roundRect">
            <a:avLst>
              <a:gd name="adj" fmla="val 357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0" name="Image 10" descr="preencoded.png">    </p:cNvPr>
          <p:cNvPicPr>
            <a:picLocks noChangeAspect="1"/>
          </p:cNvPicPr>
          <p:nvPr/>
        </p:nvPicPr>
        <p:blipFill>
          <a:blip r:embed="rId12"/>
          <a:stretch>
            <a:fillRect/>
          </a:stretch>
        </p:blipFill>
        <p:spPr>
          <a:xfrm>
            <a:off x="914400" y="5084064"/>
            <a:ext cx="3072384" cy="3520440"/>
          </a:xfrm>
          <a:prstGeom prst="rect">
            <a:avLst/>
          </a:prstGeom>
        </p:spPr>
      </p:pic>
      <p:pic>
        <p:nvPicPr>
          <p:cNvPr id="41" name="Image 11" descr="preencoded.png">    </p:cNvPr>
          <p:cNvPicPr>
            <a:picLocks noChangeAspect="1"/>
          </p:cNvPicPr>
          <p:nvPr/>
        </p:nvPicPr>
        <p:blipFill>
          <a:blip r:embed="rId13"/>
          <a:stretch>
            <a:fillRect/>
          </a:stretch>
        </p:blipFill>
        <p:spPr>
          <a:xfrm>
            <a:off x="1143000" y="5294376"/>
            <a:ext cx="347472" cy="347472"/>
          </a:xfrm>
          <a:prstGeom prst="rect">
            <a:avLst/>
          </a:prstGeom>
        </p:spPr>
      </p:pic>
      <p:sp>
        <p:nvSpPr>
          <p:cNvPr id="42" name="Text 27"/>
          <p:cNvSpPr/>
          <p:nvPr/>
        </p:nvSpPr>
        <p:spPr>
          <a:xfrm>
            <a:off x="1664208" y="5294376"/>
            <a:ext cx="2084832" cy="530352"/>
          </a:xfrm>
          <a:prstGeom prst="rect">
            <a:avLst/>
          </a:prstGeom>
          <a:noFill/>
          <a:ln/>
        </p:spPr>
        <p:txBody>
          <a:bodyPr wrap="square" lIns="0" tIns="0" rIns="0" bIns="0" rtlCol="0" anchor="t">
            <a:normAutofit/>
          </a:bodyPr>
          <a:lstStyle/>
          <a:p>
            <a:pPr indent="0" marL="0">
              <a:lnSpc>
                <a:spcPct val="112000"/>
              </a:lnSpc>
              <a:buNone/>
            </a:pPr>
            <a:r>
              <a:rPr lang="en-US" sz="1700" b="1" dirty="0">
                <a:solidFill>
                  <a:srgbClr val="2563EB"/>
                </a:solidFill>
                <a:latin typeface="Poppins" pitchFamily="34" charset="0"/>
                <a:ea typeface="Poppins" pitchFamily="34" charset="-122"/>
                <a:cs typeface="Poppins" pitchFamily="34" charset="-120"/>
              </a:rPr>
              <a:t>Unit Test Layer</a:t>
            </a:r>
            <a:endParaRPr lang="en-US" sz="1700" dirty="0"/>
          </a:p>
        </p:txBody>
      </p:sp>
      <p:sp>
        <p:nvSpPr>
          <p:cNvPr id="43" name="Text 28"/>
          <p:cNvSpPr/>
          <p:nvPr/>
        </p:nvSpPr>
        <p:spPr>
          <a:xfrm>
            <a:off x="1225296" y="6318504"/>
            <a:ext cx="2432304" cy="113385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Tool/framework selected according to technology stack</a:t>
            </a:r>
            <a:endParaRPr lang="en-US" sz="1800" dirty="0"/>
          </a:p>
        </p:txBody>
      </p:sp>
      <p:sp>
        <p:nvSpPr>
          <p:cNvPr id="44" name="Text 29"/>
          <p:cNvSpPr/>
          <p:nvPr/>
        </p:nvSpPr>
        <p:spPr>
          <a:xfrm>
            <a:off x="1225296" y="7525512"/>
            <a:ext cx="2432304"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Java · Python · C#</a:t>
            </a:r>
            <a:endParaRPr lang="en-US" sz="1800" dirty="0"/>
          </a:p>
        </p:txBody>
      </p:sp>
      <p:sp>
        <p:nvSpPr>
          <p:cNvPr id="45" name="Shape 30"/>
          <p:cNvSpPr/>
          <p:nvPr/>
        </p:nvSpPr>
        <p:spPr>
          <a:xfrm>
            <a:off x="4261104" y="5084064"/>
            <a:ext cx="3072384" cy="3520440"/>
          </a:xfrm>
          <a:prstGeom prst="roundRect">
            <a:avLst>
              <a:gd name="adj" fmla="val 357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6" name="Image 12" descr="preencoded.png">    </p:cNvPr>
          <p:cNvPicPr>
            <a:picLocks noChangeAspect="1"/>
          </p:cNvPicPr>
          <p:nvPr/>
        </p:nvPicPr>
        <p:blipFill>
          <a:blip r:embed="rId14"/>
          <a:stretch>
            <a:fillRect/>
          </a:stretch>
        </p:blipFill>
        <p:spPr>
          <a:xfrm>
            <a:off x="4261104" y="5084064"/>
            <a:ext cx="3072384" cy="3520440"/>
          </a:xfrm>
          <a:prstGeom prst="rect">
            <a:avLst/>
          </a:prstGeom>
        </p:spPr>
      </p:pic>
      <p:pic>
        <p:nvPicPr>
          <p:cNvPr id="47" name="Image 13" descr="preencoded.png">    </p:cNvPr>
          <p:cNvPicPr>
            <a:picLocks noChangeAspect="1"/>
          </p:cNvPicPr>
          <p:nvPr/>
        </p:nvPicPr>
        <p:blipFill>
          <a:blip r:embed="rId15"/>
          <a:stretch>
            <a:fillRect/>
          </a:stretch>
        </p:blipFill>
        <p:spPr>
          <a:xfrm>
            <a:off x="4489704" y="5294376"/>
            <a:ext cx="347472" cy="347472"/>
          </a:xfrm>
          <a:prstGeom prst="rect">
            <a:avLst/>
          </a:prstGeom>
        </p:spPr>
      </p:pic>
      <p:sp>
        <p:nvSpPr>
          <p:cNvPr id="48" name="Text 31"/>
          <p:cNvSpPr/>
          <p:nvPr/>
        </p:nvSpPr>
        <p:spPr>
          <a:xfrm>
            <a:off x="5010912" y="5294376"/>
            <a:ext cx="2084832" cy="600964"/>
          </a:xfrm>
          <a:prstGeom prst="rect">
            <a:avLst/>
          </a:prstGeom>
          <a:noFill/>
          <a:ln/>
        </p:spPr>
        <p:txBody>
          <a:bodyPr wrap="square" lIns="0" tIns="0" rIns="0" bIns="0" rtlCol="0" anchor="t">
            <a:normAutofit/>
          </a:bodyPr>
          <a:lstStyle/>
          <a:p>
            <a:pPr indent="0" marL="0">
              <a:lnSpc>
                <a:spcPct val="112000"/>
              </a:lnSpc>
              <a:buNone/>
            </a:pPr>
            <a:r>
              <a:rPr lang="en-US" sz="1700" b="1" dirty="0">
                <a:solidFill>
                  <a:srgbClr val="2563EB"/>
                </a:solidFill>
                <a:latin typeface="Poppins" pitchFamily="34" charset="0"/>
                <a:ea typeface="Poppins" pitchFamily="34" charset="-122"/>
                <a:cs typeface="Poppins" pitchFamily="34" charset="-120"/>
              </a:rPr>
              <a:t>REST API Test Layer</a:t>
            </a:r>
            <a:endParaRPr lang="en-US" sz="1700" dirty="0"/>
          </a:p>
        </p:txBody>
      </p:sp>
      <p:sp>
        <p:nvSpPr>
          <p:cNvPr id="49" name="Text 32"/>
          <p:cNvSpPr/>
          <p:nvPr/>
        </p:nvSpPr>
        <p:spPr>
          <a:xfrm>
            <a:off x="4572000" y="6318504"/>
            <a:ext cx="2432304" cy="768096"/>
          </a:xfrm>
          <a:prstGeom prst="rect">
            <a:avLst/>
          </a:prstGeom>
          <a:noFill/>
          <a:ln/>
        </p:spPr>
        <p:txBody>
          <a:bodyPr wrap="square" lIns="0" tIns="0" rIns="0" bIns="0" rtlCol="0" anchor="t">
            <a:normAutofit/>
          </a:bodyPr>
          <a:lstStyle/>
          <a:p>
            <a:pPr marL="162560" indent="-162560">
              <a:lnSpc>
                <a:spcPct val="120000"/>
              </a:lnSpc>
              <a:spcAft>
                <a:spcPts val="600"/>
              </a:spcAft>
              <a:buSzPct val="100000"/>
              <a:buChar char="•"/>
            </a:pPr>
            <a:r>
              <a:rPr lang="en-US" sz="1600" dirty="0">
                <a:solidFill>
                  <a:srgbClr val="253E78"/>
                </a:solidFill>
                <a:latin typeface="Inter" pitchFamily="34" charset="0"/>
                <a:ea typeface="Inter" pitchFamily="34" charset="-122"/>
                <a:cs typeface="Inter" pitchFamily="34" charset="-120"/>
              </a:rPr>
              <a:t>Functional + integration coverage</a:t>
            </a:r>
            <a:endParaRPr lang="en-US" sz="1600" dirty="0"/>
          </a:p>
        </p:txBody>
      </p:sp>
      <p:sp>
        <p:nvSpPr>
          <p:cNvPr id="50" name="Text 33"/>
          <p:cNvSpPr/>
          <p:nvPr/>
        </p:nvSpPr>
        <p:spPr>
          <a:xfrm>
            <a:off x="4572000" y="7159752"/>
            <a:ext cx="2432304" cy="524256"/>
          </a:xfrm>
          <a:prstGeom prst="rect">
            <a:avLst/>
          </a:prstGeom>
          <a:noFill/>
          <a:ln/>
        </p:spPr>
        <p:txBody>
          <a:bodyPr wrap="square" lIns="0" tIns="0" rIns="0" bIns="0" rtlCol="0" anchor="t">
            <a:normAutofit/>
          </a:bodyPr>
          <a:lstStyle/>
          <a:p>
            <a:pPr marL="162560" indent="-162560">
              <a:lnSpc>
                <a:spcPct val="120000"/>
              </a:lnSpc>
              <a:spcAft>
                <a:spcPts val="600"/>
              </a:spcAft>
              <a:buSzPct val="100000"/>
              <a:buChar char="•"/>
            </a:pPr>
            <a:r>
              <a:rPr lang="en-US" sz="1600" dirty="0">
                <a:solidFill>
                  <a:srgbClr val="7135CE"/>
                </a:solidFill>
                <a:latin typeface="Inter" pitchFamily="34" charset="0"/>
                <a:ea typeface="Inter" pitchFamily="34" charset="-122"/>
                <a:cs typeface="Inter" pitchFamily="34" charset="-120"/>
              </a:rPr>
              <a:t>Positive, negative and edge cases</a:t>
            </a:r>
            <a:endParaRPr lang="en-US" sz="1600" dirty="0"/>
          </a:p>
        </p:txBody>
      </p:sp>
      <p:sp>
        <p:nvSpPr>
          <p:cNvPr id="51" name="Text 34"/>
          <p:cNvSpPr/>
          <p:nvPr/>
        </p:nvSpPr>
        <p:spPr>
          <a:xfrm>
            <a:off x="4572000" y="7757160"/>
            <a:ext cx="2432304" cy="280416"/>
          </a:xfrm>
          <a:prstGeom prst="rect">
            <a:avLst/>
          </a:prstGeom>
          <a:noFill/>
          <a:ln/>
        </p:spPr>
        <p:txBody>
          <a:bodyPr wrap="square" lIns="0" tIns="0" rIns="0" bIns="0" rtlCol="0" anchor="t">
            <a:normAutofit/>
          </a:bodyPr>
          <a:lstStyle/>
          <a:p>
            <a:pPr marL="162560" indent="-162560">
              <a:lnSpc>
                <a:spcPct val="120000"/>
              </a:lnSpc>
              <a:spcAft>
                <a:spcPts val="600"/>
              </a:spcAft>
              <a:buSzPct val="100000"/>
              <a:buChar char="•"/>
            </a:pPr>
            <a:r>
              <a:rPr lang="en-US" sz="1600" dirty="0">
                <a:solidFill>
                  <a:srgbClr val="253E78"/>
                </a:solidFill>
                <a:latin typeface="Inter" pitchFamily="34" charset="0"/>
                <a:ea typeface="Inter" pitchFamily="34" charset="-122"/>
                <a:cs typeface="Inter" pitchFamily="34" charset="-120"/>
              </a:rPr>
              <a:t>REST Assured</a:t>
            </a:r>
            <a:endParaRPr lang="en-US" sz="1600" dirty="0"/>
          </a:p>
        </p:txBody>
      </p:sp>
      <p:sp>
        <p:nvSpPr>
          <p:cNvPr id="52" name="Shape 35"/>
          <p:cNvSpPr/>
          <p:nvPr/>
        </p:nvSpPr>
        <p:spPr>
          <a:xfrm>
            <a:off x="7607808" y="5084064"/>
            <a:ext cx="3072384" cy="3520440"/>
          </a:xfrm>
          <a:prstGeom prst="roundRect">
            <a:avLst>
              <a:gd name="adj" fmla="val 357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3" name="Image 14" descr="preencoded.png">    </p:cNvPr>
          <p:cNvPicPr>
            <a:picLocks noChangeAspect="1"/>
          </p:cNvPicPr>
          <p:nvPr/>
        </p:nvPicPr>
        <p:blipFill>
          <a:blip r:embed="rId16"/>
          <a:stretch>
            <a:fillRect/>
          </a:stretch>
        </p:blipFill>
        <p:spPr>
          <a:xfrm>
            <a:off x="7607808" y="5084064"/>
            <a:ext cx="3072384" cy="3520440"/>
          </a:xfrm>
          <a:prstGeom prst="rect">
            <a:avLst/>
          </a:prstGeom>
        </p:spPr>
      </p:pic>
      <p:pic>
        <p:nvPicPr>
          <p:cNvPr id="54" name="Image 15" descr="preencoded.png">    </p:cNvPr>
          <p:cNvPicPr>
            <a:picLocks noChangeAspect="1"/>
          </p:cNvPicPr>
          <p:nvPr/>
        </p:nvPicPr>
        <p:blipFill>
          <a:blip r:embed="rId17"/>
          <a:stretch>
            <a:fillRect/>
          </a:stretch>
        </p:blipFill>
        <p:spPr>
          <a:xfrm>
            <a:off x="7836408" y="5294376"/>
            <a:ext cx="347472" cy="347472"/>
          </a:xfrm>
          <a:prstGeom prst="rect">
            <a:avLst/>
          </a:prstGeom>
        </p:spPr>
      </p:pic>
      <p:sp>
        <p:nvSpPr>
          <p:cNvPr id="55" name="Text 36"/>
          <p:cNvSpPr/>
          <p:nvPr/>
        </p:nvSpPr>
        <p:spPr>
          <a:xfrm>
            <a:off x="8357616" y="5294376"/>
            <a:ext cx="2084832" cy="530352"/>
          </a:xfrm>
          <a:prstGeom prst="rect">
            <a:avLst/>
          </a:prstGeom>
          <a:noFill/>
          <a:ln/>
        </p:spPr>
        <p:txBody>
          <a:bodyPr wrap="square" lIns="0" tIns="0" rIns="0" bIns="0" rtlCol="0" anchor="t">
            <a:normAutofit/>
          </a:bodyPr>
          <a:lstStyle/>
          <a:p>
            <a:pPr indent="0" marL="0">
              <a:lnSpc>
                <a:spcPct val="112000"/>
              </a:lnSpc>
              <a:buNone/>
            </a:pPr>
            <a:r>
              <a:rPr lang="en-US" sz="1700" b="1" dirty="0">
                <a:solidFill>
                  <a:srgbClr val="2563EB"/>
                </a:solidFill>
                <a:latin typeface="Poppins" pitchFamily="34" charset="0"/>
                <a:ea typeface="Poppins" pitchFamily="34" charset="-122"/>
                <a:cs typeface="Poppins" pitchFamily="34" charset="-120"/>
              </a:rPr>
              <a:t>UI Test Layer</a:t>
            </a:r>
            <a:endParaRPr lang="en-US" sz="1700" dirty="0"/>
          </a:p>
        </p:txBody>
      </p:sp>
      <p:sp>
        <p:nvSpPr>
          <p:cNvPr id="56" name="Text 37"/>
          <p:cNvSpPr/>
          <p:nvPr/>
        </p:nvSpPr>
        <p:spPr>
          <a:xfrm>
            <a:off x="7918704" y="6318504"/>
            <a:ext cx="2432304"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Functional + integration coverage</a:t>
            </a:r>
            <a:endParaRPr lang="en-US" sz="1500" dirty="0"/>
          </a:p>
        </p:txBody>
      </p:sp>
      <p:sp>
        <p:nvSpPr>
          <p:cNvPr id="57" name="Text 38"/>
          <p:cNvSpPr/>
          <p:nvPr/>
        </p:nvSpPr>
        <p:spPr>
          <a:xfrm>
            <a:off x="7918704" y="6885432"/>
            <a:ext cx="2432304"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Positive, negative and edge cases</a:t>
            </a:r>
            <a:endParaRPr lang="en-US" sz="1500" dirty="0"/>
          </a:p>
        </p:txBody>
      </p:sp>
      <p:sp>
        <p:nvSpPr>
          <p:cNvPr id="58" name="Text 39"/>
          <p:cNvSpPr/>
          <p:nvPr/>
        </p:nvSpPr>
        <p:spPr>
          <a:xfrm>
            <a:off x="7918704" y="7452360"/>
            <a:ext cx="2432304" cy="9509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Playwright, or appropriate tool based on architecture</a:t>
            </a:r>
            <a:endParaRPr lang="en-US" sz="1500" dirty="0"/>
          </a:p>
        </p:txBody>
      </p:sp>
      <p:sp>
        <p:nvSpPr>
          <p:cNvPr id="59" name="Shape 40"/>
          <p:cNvSpPr/>
          <p:nvPr/>
        </p:nvSpPr>
        <p:spPr>
          <a:xfrm>
            <a:off x="10954512" y="5084064"/>
            <a:ext cx="3072384" cy="3520440"/>
          </a:xfrm>
          <a:prstGeom prst="roundRect">
            <a:avLst>
              <a:gd name="adj" fmla="val 357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0" name="Image 16" descr="preencoded.png">    </p:cNvPr>
          <p:cNvPicPr>
            <a:picLocks noChangeAspect="1"/>
          </p:cNvPicPr>
          <p:nvPr/>
        </p:nvPicPr>
        <p:blipFill>
          <a:blip r:embed="rId18"/>
          <a:stretch>
            <a:fillRect/>
          </a:stretch>
        </p:blipFill>
        <p:spPr>
          <a:xfrm>
            <a:off x="10954512" y="5084064"/>
            <a:ext cx="3072384" cy="3520440"/>
          </a:xfrm>
          <a:prstGeom prst="rect">
            <a:avLst/>
          </a:prstGeom>
        </p:spPr>
      </p:pic>
      <p:pic>
        <p:nvPicPr>
          <p:cNvPr id="61" name="Image 17" descr="preencoded.png">    </p:cNvPr>
          <p:cNvPicPr>
            <a:picLocks noChangeAspect="1"/>
          </p:cNvPicPr>
          <p:nvPr/>
        </p:nvPicPr>
        <p:blipFill>
          <a:blip r:embed="rId19"/>
          <a:stretch>
            <a:fillRect/>
          </a:stretch>
        </p:blipFill>
        <p:spPr>
          <a:xfrm>
            <a:off x="11183112" y="5294376"/>
            <a:ext cx="347472" cy="347472"/>
          </a:xfrm>
          <a:prstGeom prst="rect">
            <a:avLst/>
          </a:prstGeom>
        </p:spPr>
      </p:pic>
      <p:sp>
        <p:nvSpPr>
          <p:cNvPr id="62" name="Text 41"/>
          <p:cNvSpPr/>
          <p:nvPr/>
        </p:nvSpPr>
        <p:spPr>
          <a:xfrm>
            <a:off x="11704320" y="5294376"/>
            <a:ext cx="2084832" cy="600964"/>
          </a:xfrm>
          <a:prstGeom prst="rect">
            <a:avLst/>
          </a:prstGeom>
          <a:noFill/>
          <a:ln/>
        </p:spPr>
        <p:txBody>
          <a:bodyPr wrap="square" lIns="0" tIns="0" rIns="0" bIns="0" rtlCol="0" anchor="t">
            <a:normAutofit/>
          </a:bodyPr>
          <a:lstStyle/>
          <a:p>
            <a:pPr indent="0" marL="0">
              <a:lnSpc>
                <a:spcPct val="112000"/>
              </a:lnSpc>
              <a:buNone/>
            </a:pPr>
            <a:r>
              <a:rPr lang="en-US" sz="1700" b="1" dirty="0">
                <a:solidFill>
                  <a:srgbClr val="2563EB"/>
                </a:solidFill>
                <a:latin typeface="Poppins" pitchFamily="34" charset="0"/>
                <a:ea typeface="Poppins" pitchFamily="34" charset="-122"/>
                <a:cs typeface="Poppins" pitchFamily="34" charset="-120"/>
              </a:rPr>
              <a:t>Database Test Layer</a:t>
            </a:r>
            <a:endParaRPr lang="en-US" sz="1700" dirty="0"/>
          </a:p>
        </p:txBody>
      </p:sp>
      <p:sp>
        <p:nvSpPr>
          <p:cNvPr id="63" name="Text 42"/>
          <p:cNvSpPr/>
          <p:nvPr/>
        </p:nvSpPr>
        <p:spPr>
          <a:xfrm>
            <a:off x="11265408" y="6318504"/>
            <a:ext cx="2432304"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Functional + integration coverage</a:t>
            </a:r>
            <a:endParaRPr lang="en-US" sz="1500" dirty="0"/>
          </a:p>
        </p:txBody>
      </p:sp>
      <p:sp>
        <p:nvSpPr>
          <p:cNvPr id="64" name="Text 43"/>
          <p:cNvSpPr/>
          <p:nvPr/>
        </p:nvSpPr>
        <p:spPr>
          <a:xfrm>
            <a:off x="11265408" y="6885432"/>
            <a:ext cx="2432304"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ETL validation tool</a:t>
            </a:r>
            <a:endParaRPr lang="en-US" sz="1500" dirty="0"/>
          </a:p>
        </p:txBody>
      </p:sp>
      <p:sp>
        <p:nvSpPr>
          <p:cNvPr id="65" name="Text 44"/>
          <p:cNvSpPr/>
          <p:nvPr/>
        </p:nvSpPr>
        <p:spPr>
          <a:xfrm>
            <a:off x="11265408" y="7223760"/>
            <a:ext cx="2432304" cy="7223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Own ETL tool will be created for DB validations</a:t>
            </a:r>
            <a:endParaRPr lang="en-US" sz="1500" dirty="0"/>
          </a:p>
        </p:txBody>
      </p:sp>
      <p:sp>
        <p:nvSpPr>
          <p:cNvPr id="66" name="Shape 45"/>
          <p:cNvSpPr/>
          <p:nvPr/>
        </p:nvSpPr>
        <p:spPr>
          <a:xfrm>
            <a:off x="14301216" y="5084064"/>
            <a:ext cx="3072384" cy="3520440"/>
          </a:xfrm>
          <a:prstGeom prst="roundRect">
            <a:avLst>
              <a:gd name="adj" fmla="val 357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7" name="Image 18" descr="preencoded.png">    </p:cNvPr>
          <p:cNvPicPr>
            <a:picLocks noChangeAspect="1"/>
          </p:cNvPicPr>
          <p:nvPr/>
        </p:nvPicPr>
        <p:blipFill>
          <a:blip r:embed="rId20"/>
          <a:stretch>
            <a:fillRect/>
          </a:stretch>
        </p:blipFill>
        <p:spPr>
          <a:xfrm>
            <a:off x="14301216" y="5084064"/>
            <a:ext cx="3072384" cy="3520440"/>
          </a:xfrm>
          <a:prstGeom prst="rect">
            <a:avLst/>
          </a:prstGeom>
        </p:spPr>
      </p:pic>
      <p:pic>
        <p:nvPicPr>
          <p:cNvPr id="68" name="Image 19" descr="preencoded.png">    </p:cNvPr>
          <p:cNvPicPr>
            <a:picLocks noChangeAspect="1"/>
          </p:cNvPicPr>
          <p:nvPr/>
        </p:nvPicPr>
        <p:blipFill>
          <a:blip r:embed="rId21"/>
          <a:stretch>
            <a:fillRect/>
          </a:stretch>
        </p:blipFill>
        <p:spPr>
          <a:xfrm>
            <a:off x="14529816" y="5294376"/>
            <a:ext cx="347472" cy="347472"/>
          </a:xfrm>
          <a:prstGeom prst="rect">
            <a:avLst/>
          </a:prstGeom>
        </p:spPr>
      </p:pic>
      <p:sp>
        <p:nvSpPr>
          <p:cNvPr id="69" name="Text 46"/>
          <p:cNvSpPr/>
          <p:nvPr/>
        </p:nvSpPr>
        <p:spPr>
          <a:xfrm>
            <a:off x="15051024" y="5294376"/>
            <a:ext cx="2084832" cy="600964"/>
          </a:xfrm>
          <a:prstGeom prst="rect">
            <a:avLst/>
          </a:prstGeom>
          <a:noFill/>
          <a:ln/>
        </p:spPr>
        <p:txBody>
          <a:bodyPr wrap="square" lIns="0" tIns="0" rIns="0" bIns="0" rtlCol="0" anchor="t">
            <a:normAutofit/>
          </a:bodyPr>
          <a:lstStyle/>
          <a:p>
            <a:pPr indent="0" marL="0">
              <a:lnSpc>
                <a:spcPct val="112000"/>
              </a:lnSpc>
              <a:buNone/>
            </a:pPr>
            <a:r>
              <a:rPr lang="en-US" sz="1700" b="1" dirty="0">
                <a:solidFill>
                  <a:srgbClr val="2563EB"/>
                </a:solidFill>
                <a:latin typeface="Poppins" pitchFamily="34" charset="0"/>
                <a:ea typeface="Poppins" pitchFamily="34" charset="-122"/>
                <a:cs typeface="Poppins" pitchFamily="34" charset="-120"/>
              </a:rPr>
              <a:t>Performance Test Layer</a:t>
            </a:r>
            <a:endParaRPr lang="en-US" sz="1700" dirty="0"/>
          </a:p>
        </p:txBody>
      </p:sp>
      <p:sp>
        <p:nvSpPr>
          <p:cNvPr id="70" name="Text 47"/>
          <p:cNvSpPr/>
          <p:nvPr/>
        </p:nvSpPr>
        <p:spPr>
          <a:xfrm>
            <a:off x="14612112" y="6318504"/>
            <a:ext cx="2432304" cy="9509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Load · Stress · Recovery · Durability · Endurance</a:t>
            </a:r>
            <a:endParaRPr lang="en-US" sz="1500" dirty="0"/>
          </a:p>
        </p:txBody>
      </p:sp>
      <p:sp>
        <p:nvSpPr>
          <p:cNvPr id="71" name="Text 48"/>
          <p:cNvSpPr/>
          <p:nvPr/>
        </p:nvSpPr>
        <p:spPr>
          <a:xfrm>
            <a:off x="14612112" y="7342632"/>
            <a:ext cx="2432304" cy="7223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Front-end / back-end, according to scenarios</a:t>
            </a:r>
            <a:endParaRPr lang="en-US" sz="1500" dirty="0"/>
          </a:p>
        </p:txBody>
      </p:sp>
      <p:sp>
        <p:nvSpPr>
          <p:cNvPr id="72" name="Text 49"/>
          <p:cNvSpPr/>
          <p:nvPr/>
        </p:nvSpPr>
        <p:spPr>
          <a:xfrm>
            <a:off x="14612112" y="8138160"/>
            <a:ext cx="2432304"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JMeter · K6 · Locust</a:t>
            </a:r>
            <a:endParaRPr lang="en-US" sz="1500" dirty="0"/>
          </a:p>
        </p:txBody>
      </p:sp>
      <p:sp>
        <p:nvSpPr>
          <p:cNvPr id="73" name="Shape 50"/>
          <p:cNvSpPr/>
          <p:nvPr/>
        </p:nvSpPr>
        <p:spPr>
          <a:xfrm>
            <a:off x="914400" y="8732520"/>
            <a:ext cx="16459200" cy="667512"/>
          </a:xfrm>
          <a:prstGeom prst="roundRect">
            <a:avLst>
              <a:gd name="adj" fmla="val 1643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4" name="Image 20" descr="preencoded.png">    </p:cNvPr>
          <p:cNvPicPr>
            <a:picLocks noChangeAspect="1"/>
          </p:cNvPicPr>
          <p:nvPr/>
        </p:nvPicPr>
        <p:blipFill>
          <a:blip r:embed="rId22"/>
          <a:stretch>
            <a:fillRect/>
          </a:stretch>
        </p:blipFill>
        <p:spPr>
          <a:xfrm>
            <a:off x="914400" y="8732520"/>
            <a:ext cx="16459200" cy="667512"/>
          </a:xfrm>
          <a:prstGeom prst="rect">
            <a:avLst/>
          </a:prstGeom>
        </p:spPr>
      </p:pic>
      <p:sp>
        <p:nvSpPr>
          <p:cNvPr id="75" name="Text 51"/>
          <p:cNvSpPr/>
          <p:nvPr/>
        </p:nvSpPr>
        <p:spPr>
          <a:xfrm>
            <a:off x="1188720" y="8842248"/>
            <a:ext cx="15910560" cy="438912"/>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Manual test cases → executable smoke / regression suites → CI execution</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TEST AUTOMATION · INTENDED ADVANTAGES</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Test Automation — Quick Smoke Checks &amp; Faster Regression</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11  /  19</a:t>
            </a:r>
            <a:endParaRPr lang="en-US" sz="1200" dirty="0"/>
          </a:p>
        </p:txBody>
      </p:sp>
      <p:sp>
        <p:nvSpPr>
          <p:cNvPr id="11" name="Shape 8"/>
          <p:cNvSpPr/>
          <p:nvPr/>
        </p:nvSpPr>
        <p:spPr>
          <a:xfrm>
            <a:off x="91440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914400" y="2999232"/>
            <a:ext cx="5303520" cy="4526280"/>
          </a:xfrm>
          <a:prstGeom prst="rect">
            <a:avLst/>
          </a:prstGeom>
        </p:spPr>
      </p:pic>
      <p:pic>
        <p:nvPicPr>
          <p:cNvPr id="13" name="Image 1" descr="preencoded.png">    </p:cNvPr>
          <p:cNvPicPr>
            <a:picLocks noChangeAspect="1"/>
          </p:cNvPicPr>
          <p:nvPr/>
        </p:nvPicPr>
        <p:blipFill>
          <a:blip r:embed="rId3"/>
          <a:stretch>
            <a:fillRect/>
          </a:stretch>
        </p:blipFill>
        <p:spPr>
          <a:xfrm>
            <a:off x="1143000" y="3209544"/>
            <a:ext cx="347472" cy="347472"/>
          </a:xfrm>
          <a:prstGeom prst="rect">
            <a:avLst/>
          </a:prstGeom>
        </p:spPr>
      </p:pic>
      <p:sp>
        <p:nvSpPr>
          <p:cNvPr id="14" name="Text 9"/>
          <p:cNvSpPr/>
          <p:nvPr/>
        </p:nvSpPr>
        <p:spPr>
          <a:xfrm>
            <a:off x="166420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Quick smoke checks</a:t>
            </a:r>
            <a:endParaRPr lang="en-US" sz="2000" dirty="0"/>
          </a:p>
        </p:txBody>
      </p:sp>
      <p:sp>
        <p:nvSpPr>
          <p:cNvPr id="15" name="Text 10"/>
          <p:cNvSpPr/>
          <p:nvPr/>
        </p:nvSpPr>
        <p:spPr>
          <a:xfrm>
            <a:off x="122529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Run reusable smoke checks on each revised build</a:t>
            </a:r>
            <a:endParaRPr lang="en-US" sz="1800" dirty="0"/>
          </a:p>
        </p:txBody>
      </p:sp>
      <p:sp>
        <p:nvSpPr>
          <p:cNvPr id="16" name="Text 11"/>
          <p:cNvSpPr/>
          <p:nvPr/>
        </p:nvSpPr>
        <p:spPr>
          <a:xfrm>
            <a:off x="122529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Catch critical failures before wider regression</a:t>
            </a:r>
            <a:endParaRPr lang="en-US" sz="1800" dirty="0"/>
          </a:p>
        </p:txBody>
      </p:sp>
      <p:sp>
        <p:nvSpPr>
          <p:cNvPr id="17" name="Text 12"/>
          <p:cNvSpPr/>
          <p:nvPr/>
        </p:nvSpPr>
        <p:spPr>
          <a:xfrm>
            <a:off x="122529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Report failed checks promptly for correction</a:t>
            </a:r>
            <a:endParaRPr lang="en-US" sz="1800" dirty="0"/>
          </a:p>
        </p:txBody>
      </p:sp>
      <p:sp>
        <p:nvSpPr>
          <p:cNvPr id="18" name="Shape 13"/>
          <p:cNvSpPr/>
          <p:nvPr/>
        </p:nvSpPr>
        <p:spPr>
          <a:xfrm>
            <a:off x="649224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9" name="Image 2" descr="preencoded.png">    </p:cNvPr>
          <p:cNvPicPr>
            <a:picLocks noChangeAspect="1"/>
          </p:cNvPicPr>
          <p:nvPr/>
        </p:nvPicPr>
        <p:blipFill>
          <a:blip r:embed="rId4"/>
          <a:stretch>
            <a:fillRect/>
          </a:stretch>
        </p:blipFill>
        <p:spPr>
          <a:xfrm>
            <a:off x="6492240" y="2999232"/>
            <a:ext cx="5303520" cy="4526280"/>
          </a:xfrm>
          <a:prstGeom prst="rect">
            <a:avLst/>
          </a:prstGeom>
        </p:spPr>
      </p:pic>
      <p:pic>
        <p:nvPicPr>
          <p:cNvPr id="20" name="Image 3" descr="preencoded.png">    </p:cNvPr>
          <p:cNvPicPr>
            <a:picLocks noChangeAspect="1"/>
          </p:cNvPicPr>
          <p:nvPr/>
        </p:nvPicPr>
        <p:blipFill>
          <a:blip r:embed="rId5"/>
          <a:stretch>
            <a:fillRect/>
          </a:stretch>
        </p:blipFill>
        <p:spPr>
          <a:xfrm>
            <a:off x="6720840" y="3209544"/>
            <a:ext cx="347472" cy="347472"/>
          </a:xfrm>
          <a:prstGeom prst="rect">
            <a:avLst/>
          </a:prstGeom>
        </p:spPr>
      </p:pic>
      <p:sp>
        <p:nvSpPr>
          <p:cNvPr id="21" name="Text 14"/>
          <p:cNvSpPr/>
          <p:nvPr/>
        </p:nvSpPr>
        <p:spPr>
          <a:xfrm>
            <a:off x="724204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Faster regression cycles</a:t>
            </a:r>
            <a:endParaRPr lang="en-US" sz="2000" dirty="0"/>
          </a:p>
        </p:txBody>
      </p:sp>
      <p:sp>
        <p:nvSpPr>
          <p:cNvPr id="22" name="Text 15"/>
          <p:cNvSpPr/>
          <p:nvPr/>
        </p:nvSpPr>
        <p:spPr>
          <a:xfrm>
            <a:off x="680313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Repeat high / low regression suites across cycles</a:t>
            </a:r>
            <a:endParaRPr lang="en-US" sz="1800" dirty="0"/>
          </a:p>
        </p:txBody>
      </p:sp>
      <p:sp>
        <p:nvSpPr>
          <p:cNvPr id="23" name="Text 16"/>
          <p:cNvSpPr/>
          <p:nvPr/>
        </p:nvSpPr>
        <p:spPr>
          <a:xfrm>
            <a:off x="680313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Reduce repeated manual execution with reusable suites</a:t>
            </a:r>
            <a:endParaRPr lang="en-US" sz="1800" dirty="0"/>
          </a:p>
        </p:txBody>
      </p:sp>
      <p:sp>
        <p:nvSpPr>
          <p:cNvPr id="24" name="Text 17"/>
          <p:cNvSpPr/>
          <p:nvPr/>
        </p:nvSpPr>
        <p:spPr>
          <a:xfrm>
            <a:off x="680313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Rerun affected suites after fixes with traceable evidence</a:t>
            </a:r>
            <a:endParaRPr lang="en-US" sz="1800" dirty="0"/>
          </a:p>
        </p:txBody>
      </p:sp>
      <p:sp>
        <p:nvSpPr>
          <p:cNvPr id="25" name="Shape 18"/>
          <p:cNvSpPr/>
          <p:nvPr/>
        </p:nvSpPr>
        <p:spPr>
          <a:xfrm>
            <a:off x="1207008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6" name="Image 4" descr="preencoded.png">    </p:cNvPr>
          <p:cNvPicPr>
            <a:picLocks noChangeAspect="1"/>
          </p:cNvPicPr>
          <p:nvPr/>
        </p:nvPicPr>
        <p:blipFill>
          <a:blip r:embed="rId6"/>
          <a:stretch>
            <a:fillRect/>
          </a:stretch>
        </p:blipFill>
        <p:spPr>
          <a:xfrm>
            <a:off x="12070080" y="2999232"/>
            <a:ext cx="5303520" cy="4526280"/>
          </a:xfrm>
          <a:prstGeom prst="rect">
            <a:avLst/>
          </a:prstGeom>
        </p:spPr>
      </p:pic>
      <p:pic>
        <p:nvPicPr>
          <p:cNvPr id="27" name="Image 5" descr="preencoded.png">    </p:cNvPr>
          <p:cNvPicPr>
            <a:picLocks noChangeAspect="1"/>
          </p:cNvPicPr>
          <p:nvPr/>
        </p:nvPicPr>
        <p:blipFill>
          <a:blip r:embed="rId7"/>
          <a:stretch>
            <a:fillRect/>
          </a:stretch>
        </p:blipFill>
        <p:spPr>
          <a:xfrm>
            <a:off x="12298680" y="3209544"/>
            <a:ext cx="347472" cy="347472"/>
          </a:xfrm>
          <a:prstGeom prst="rect">
            <a:avLst/>
          </a:prstGeom>
        </p:spPr>
      </p:pic>
      <p:sp>
        <p:nvSpPr>
          <p:cNvPr id="28" name="Text 19"/>
          <p:cNvSpPr/>
          <p:nvPr/>
        </p:nvSpPr>
        <p:spPr>
          <a:xfrm>
            <a:off x="1281988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Generation to execution</a:t>
            </a:r>
            <a:endParaRPr lang="en-US" sz="2000" dirty="0"/>
          </a:p>
        </p:txBody>
      </p:sp>
      <p:sp>
        <p:nvSpPr>
          <p:cNvPr id="29" name="Text 20"/>
          <p:cNvSpPr/>
          <p:nvPr/>
        </p:nvSpPr>
        <p:spPr>
          <a:xfrm>
            <a:off x="1238097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Process automation creates validated manual cases</a:t>
            </a:r>
            <a:endParaRPr lang="en-US" sz="1800" dirty="0"/>
          </a:p>
        </p:txBody>
      </p:sp>
      <p:sp>
        <p:nvSpPr>
          <p:cNvPr id="30" name="Text 21"/>
          <p:cNvSpPr/>
          <p:nvPr/>
        </p:nvSpPr>
        <p:spPr>
          <a:xfrm>
            <a:off x="1238097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Automate cases and retain reusable executable suites</a:t>
            </a:r>
            <a:endParaRPr lang="en-US" sz="1800" dirty="0"/>
          </a:p>
        </p:txBody>
      </p:sp>
      <p:sp>
        <p:nvSpPr>
          <p:cNvPr id="31" name="Text 22"/>
          <p:cNvSpPr/>
          <p:nvPr/>
        </p:nvSpPr>
        <p:spPr>
          <a:xfrm>
            <a:off x="1238097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Keep suites in CI for consistent repeat execution</a:t>
            </a:r>
            <a:endParaRPr lang="en-US" sz="1800" dirty="0"/>
          </a:p>
        </p:txBody>
      </p:sp>
      <p:sp>
        <p:nvSpPr>
          <p:cNvPr id="32" name="Shape 23"/>
          <p:cNvSpPr/>
          <p:nvPr/>
        </p:nvSpPr>
        <p:spPr>
          <a:xfrm>
            <a:off x="914400"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6" descr="preencoded.png">    </p:cNvPr>
          <p:cNvPicPr>
            <a:picLocks noChangeAspect="1"/>
          </p:cNvPicPr>
          <p:nvPr/>
        </p:nvPicPr>
        <p:blipFill>
          <a:blip r:embed="rId8"/>
          <a:stretch>
            <a:fillRect/>
          </a:stretch>
        </p:blipFill>
        <p:spPr>
          <a:xfrm>
            <a:off x="914400" y="7882128"/>
            <a:ext cx="3922776" cy="731520"/>
          </a:xfrm>
          <a:prstGeom prst="rect">
            <a:avLst/>
          </a:prstGeom>
        </p:spPr>
      </p:pic>
      <p:pic>
        <p:nvPicPr>
          <p:cNvPr id="34" name="Image 7" descr="preencoded.png">    </p:cNvPr>
          <p:cNvPicPr>
            <a:picLocks noChangeAspect="1"/>
          </p:cNvPicPr>
          <p:nvPr/>
        </p:nvPicPr>
        <p:blipFill>
          <a:blip r:embed="rId9"/>
          <a:stretch>
            <a:fillRect/>
          </a:stretch>
        </p:blipFill>
        <p:spPr>
          <a:xfrm>
            <a:off x="1042416" y="8101584"/>
            <a:ext cx="292608" cy="292608"/>
          </a:xfrm>
          <a:prstGeom prst="rect">
            <a:avLst/>
          </a:prstGeom>
        </p:spPr>
      </p:pic>
      <p:sp>
        <p:nvSpPr>
          <p:cNvPr id="35" name="Text 24"/>
          <p:cNvSpPr/>
          <p:nvPr/>
        </p:nvSpPr>
        <p:spPr>
          <a:xfrm>
            <a:off x="1417320"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New build / test cycle</a:t>
            </a:r>
            <a:endParaRPr lang="en-US" sz="1700" dirty="0"/>
          </a:p>
        </p:txBody>
      </p:sp>
      <p:sp>
        <p:nvSpPr>
          <p:cNvPr id="36" name="Shape 25"/>
          <p:cNvSpPr/>
          <p:nvPr/>
        </p:nvSpPr>
        <p:spPr>
          <a:xfrm>
            <a:off x="4860036" y="8247888"/>
            <a:ext cx="210312" cy="0"/>
          </a:xfrm>
          <a:prstGeom prst="line">
            <a:avLst/>
          </a:prstGeom>
          <a:noFill/>
          <a:ln w="20320">
            <a:solidFill>
              <a:srgbClr val="7135CE"/>
            </a:solidFill>
            <a:prstDash val="solid"/>
            <a:tailEnd type="triangle"/>
          </a:ln>
        </p:spPr>
      </p:sp>
      <p:sp>
        <p:nvSpPr>
          <p:cNvPr id="37" name="Shape 26"/>
          <p:cNvSpPr/>
          <p:nvPr/>
        </p:nvSpPr>
        <p:spPr>
          <a:xfrm>
            <a:off x="5093208"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8" name="Image 8" descr="preencoded.png">    </p:cNvPr>
          <p:cNvPicPr>
            <a:picLocks noChangeAspect="1"/>
          </p:cNvPicPr>
          <p:nvPr/>
        </p:nvPicPr>
        <p:blipFill>
          <a:blip r:embed="rId10"/>
          <a:stretch>
            <a:fillRect/>
          </a:stretch>
        </p:blipFill>
        <p:spPr>
          <a:xfrm>
            <a:off x="5093208" y="7882128"/>
            <a:ext cx="3922776" cy="731520"/>
          </a:xfrm>
          <a:prstGeom prst="rect">
            <a:avLst/>
          </a:prstGeom>
        </p:spPr>
      </p:pic>
      <p:pic>
        <p:nvPicPr>
          <p:cNvPr id="39" name="Image 9" descr="preencoded.png">    </p:cNvPr>
          <p:cNvPicPr>
            <a:picLocks noChangeAspect="1"/>
          </p:cNvPicPr>
          <p:nvPr/>
        </p:nvPicPr>
        <p:blipFill>
          <a:blip r:embed="rId11"/>
          <a:stretch>
            <a:fillRect/>
          </a:stretch>
        </p:blipFill>
        <p:spPr>
          <a:xfrm>
            <a:off x="5221224" y="8101584"/>
            <a:ext cx="292608" cy="292608"/>
          </a:xfrm>
          <a:prstGeom prst="rect">
            <a:avLst/>
          </a:prstGeom>
        </p:spPr>
      </p:pic>
      <p:sp>
        <p:nvSpPr>
          <p:cNvPr id="40" name="Text 27"/>
          <p:cNvSpPr/>
          <p:nvPr/>
        </p:nvSpPr>
        <p:spPr>
          <a:xfrm>
            <a:off x="5596128"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Quick smoke checks</a:t>
            </a:r>
            <a:endParaRPr lang="en-US" sz="1700" dirty="0"/>
          </a:p>
        </p:txBody>
      </p:sp>
      <p:sp>
        <p:nvSpPr>
          <p:cNvPr id="41" name="Shape 28"/>
          <p:cNvSpPr/>
          <p:nvPr/>
        </p:nvSpPr>
        <p:spPr>
          <a:xfrm>
            <a:off x="9038844" y="8247888"/>
            <a:ext cx="210312" cy="0"/>
          </a:xfrm>
          <a:prstGeom prst="line">
            <a:avLst/>
          </a:prstGeom>
          <a:noFill/>
          <a:ln w="20320">
            <a:solidFill>
              <a:srgbClr val="7135CE"/>
            </a:solidFill>
            <a:prstDash val="solid"/>
            <a:tailEnd type="triangle"/>
          </a:ln>
        </p:spPr>
      </p:sp>
      <p:sp>
        <p:nvSpPr>
          <p:cNvPr id="42" name="Shape 29"/>
          <p:cNvSpPr/>
          <p:nvPr/>
        </p:nvSpPr>
        <p:spPr>
          <a:xfrm>
            <a:off x="9272016"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3" name="Image 10" descr="preencoded.png">    </p:cNvPr>
          <p:cNvPicPr>
            <a:picLocks noChangeAspect="1"/>
          </p:cNvPicPr>
          <p:nvPr/>
        </p:nvPicPr>
        <p:blipFill>
          <a:blip r:embed="rId12"/>
          <a:stretch>
            <a:fillRect/>
          </a:stretch>
        </p:blipFill>
        <p:spPr>
          <a:xfrm>
            <a:off x="9272016" y="7882128"/>
            <a:ext cx="3922776" cy="731520"/>
          </a:xfrm>
          <a:prstGeom prst="rect">
            <a:avLst/>
          </a:prstGeom>
        </p:spPr>
      </p:pic>
      <p:pic>
        <p:nvPicPr>
          <p:cNvPr id="44" name="Image 11" descr="preencoded.png">    </p:cNvPr>
          <p:cNvPicPr>
            <a:picLocks noChangeAspect="1"/>
          </p:cNvPicPr>
          <p:nvPr/>
        </p:nvPicPr>
        <p:blipFill>
          <a:blip r:embed="rId13"/>
          <a:stretch>
            <a:fillRect/>
          </a:stretch>
        </p:blipFill>
        <p:spPr>
          <a:xfrm>
            <a:off x="9400032" y="8101584"/>
            <a:ext cx="292608" cy="292608"/>
          </a:xfrm>
          <a:prstGeom prst="rect">
            <a:avLst/>
          </a:prstGeom>
        </p:spPr>
      </p:pic>
      <p:sp>
        <p:nvSpPr>
          <p:cNvPr id="45" name="Text 30"/>
          <p:cNvSpPr/>
          <p:nvPr/>
        </p:nvSpPr>
        <p:spPr>
          <a:xfrm>
            <a:off x="9774936"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High / low regression</a:t>
            </a:r>
            <a:endParaRPr lang="en-US" sz="1700" dirty="0"/>
          </a:p>
        </p:txBody>
      </p:sp>
      <p:sp>
        <p:nvSpPr>
          <p:cNvPr id="46" name="Shape 31"/>
          <p:cNvSpPr/>
          <p:nvPr/>
        </p:nvSpPr>
        <p:spPr>
          <a:xfrm>
            <a:off x="13217652" y="8247888"/>
            <a:ext cx="210312" cy="0"/>
          </a:xfrm>
          <a:prstGeom prst="line">
            <a:avLst/>
          </a:prstGeom>
          <a:noFill/>
          <a:ln w="20320">
            <a:solidFill>
              <a:srgbClr val="7135CE"/>
            </a:solidFill>
            <a:prstDash val="solid"/>
            <a:tailEnd type="triangle"/>
          </a:ln>
        </p:spPr>
      </p:sp>
      <p:sp>
        <p:nvSpPr>
          <p:cNvPr id="47" name="Shape 32"/>
          <p:cNvSpPr/>
          <p:nvPr/>
        </p:nvSpPr>
        <p:spPr>
          <a:xfrm>
            <a:off x="13450824"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12" descr="preencoded.png">    </p:cNvPr>
          <p:cNvPicPr>
            <a:picLocks noChangeAspect="1"/>
          </p:cNvPicPr>
          <p:nvPr/>
        </p:nvPicPr>
        <p:blipFill>
          <a:blip r:embed="rId14"/>
          <a:stretch>
            <a:fillRect/>
          </a:stretch>
        </p:blipFill>
        <p:spPr>
          <a:xfrm>
            <a:off x="13450824" y="7882128"/>
            <a:ext cx="3922776" cy="731520"/>
          </a:xfrm>
          <a:prstGeom prst="rect">
            <a:avLst/>
          </a:prstGeom>
        </p:spPr>
      </p:pic>
      <p:pic>
        <p:nvPicPr>
          <p:cNvPr id="49" name="Image 13" descr="preencoded.png">    </p:cNvPr>
          <p:cNvPicPr>
            <a:picLocks noChangeAspect="1"/>
          </p:cNvPicPr>
          <p:nvPr/>
        </p:nvPicPr>
        <p:blipFill>
          <a:blip r:embed="rId15"/>
          <a:stretch>
            <a:fillRect/>
          </a:stretch>
        </p:blipFill>
        <p:spPr>
          <a:xfrm>
            <a:off x="13578840" y="8101584"/>
            <a:ext cx="292608" cy="292608"/>
          </a:xfrm>
          <a:prstGeom prst="rect">
            <a:avLst/>
          </a:prstGeom>
        </p:spPr>
      </p:pic>
      <p:sp>
        <p:nvSpPr>
          <p:cNvPr id="50" name="Text 33"/>
          <p:cNvSpPr/>
          <p:nvPr/>
        </p:nvSpPr>
        <p:spPr>
          <a:xfrm>
            <a:off x="13953744"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Failure feedback + targeted rerun</a:t>
            </a:r>
            <a:endParaRPr lang="en-US" sz="1700" dirty="0"/>
          </a:p>
        </p:txBody>
      </p:sp>
      <p:sp>
        <p:nvSpPr>
          <p:cNvPr id="51" name="Text 34"/>
          <p:cNvSpPr/>
          <p:nvPr/>
        </p:nvSpPr>
        <p:spPr>
          <a:xfrm>
            <a:off x="914400" y="8979408"/>
            <a:ext cx="16459200" cy="502920"/>
          </a:xfrm>
          <a:prstGeom prst="rect">
            <a:avLst/>
          </a:prstGeom>
          <a:noFill/>
          <a:ln/>
        </p:spPr>
        <p:txBody>
          <a:bodyPr wrap="square" lIns="0" tIns="0" rIns="0" bIns="0" rtlCol="0" anchor="ctr">
            <a:normAutofit/>
          </a:bodyPr>
          <a:lstStyle/>
          <a:p>
            <a:pPr indent="0" marL="0">
              <a:buNone/>
            </a:pPr>
            <a:r>
              <a:rPr lang="en-US" sz="1700" dirty="0">
                <a:solidFill>
                  <a:srgbClr val="52658D"/>
                </a:solidFill>
                <a:latin typeface="Inter" pitchFamily="34" charset="0"/>
                <a:ea typeface="Inter" pitchFamily="34" charset="-122"/>
                <a:cs typeface="Inter" pitchFamily="34" charset="-120"/>
              </a:rPr>
              <a:t>Expected speed and effort benefits depend on coverage, environment and suite runtime; no timings or percentages are asserted.</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CONTINUOUS INTEGRATION</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CI Pipeline — V-Model Testing &amp; Quality Gates</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12  /  19</a:t>
            </a:r>
            <a:endParaRPr lang="en-US" sz="1200" dirty="0"/>
          </a:p>
        </p:txBody>
      </p:sp>
      <p:sp>
        <p:nvSpPr>
          <p:cNvPr id="11" name="Text 8"/>
          <p:cNvSpPr/>
          <p:nvPr/>
        </p:nvSpPr>
        <p:spPr>
          <a:xfrm>
            <a:off x="914400" y="2761488"/>
            <a:ext cx="2743200" cy="292608"/>
          </a:xfrm>
          <a:prstGeom prst="rect">
            <a:avLst/>
          </a:prstGeom>
          <a:noFill/>
          <a:ln/>
        </p:spPr>
        <p:txBody>
          <a:bodyPr wrap="square" lIns="0" tIns="0" rIns="0" bIns="0" rtlCol="0" anchor="ctr">
            <a:normAutofit/>
          </a:bodyPr>
          <a:lstStyle/>
          <a:p>
            <a:pPr indent="0" marL="0">
              <a:buNone/>
            </a:pPr>
            <a:r>
              <a:rPr lang="en-US" sz="1400" b="1" dirty="0">
                <a:solidFill>
                  <a:srgbClr val="2563EB"/>
                </a:solidFill>
                <a:latin typeface="Poppins" pitchFamily="34" charset="0"/>
                <a:ea typeface="Poppins" pitchFamily="34" charset="-122"/>
                <a:cs typeface="Poppins" pitchFamily="34" charset="-120"/>
              </a:rPr>
              <a:t>TRIGGERS</a:t>
            </a:r>
            <a:endParaRPr lang="en-US" sz="1400" dirty="0"/>
          </a:p>
        </p:txBody>
      </p:sp>
      <p:sp>
        <p:nvSpPr>
          <p:cNvPr id="12" name="Shape 9"/>
          <p:cNvSpPr/>
          <p:nvPr/>
        </p:nvSpPr>
        <p:spPr>
          <a:xfrm>
            <a:off x="3657600" y="2761488"/>
            <a:ext cx="4401312" cy="475488"/>
          </a:xfrm>
          <a:prstGeom prst="roundRect">
            <a:avLst>
              <a:gd name="adj" fmla="val 2307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3657600" y="2761488"/>
            <a:ext cx="4401312" cy="475488"/>
          </a:xfrm>
          <a:prstGeom prst="rect">
            <a:avLst/>
          </a:prstGeom>
        </p:spPr>
      </p:pic>
      <p:sp>
        <p:nvSpPr>
          <p:cNvPr id="14" name="Text 10"/>
          <p:cNvSpPr/>
          <p:nvPr/>
        </p:nvSpPr>
        <p:spPr>
          <a:xfrm>
            <a:off x="3785616" y="2852928"/>
            <a:ext cx="4145280" cy="292608"/>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On Commit</a:t>
            </a:r>
            <a:endParaRPr lang="en-US" sz="1600" dirty="0"/>
          </a:p>
        </p:txBody>
      </p:sp>
      <p:sp>
        <p:nvSpPr>
          <p:cNvPr id="15" name="Shape 11"/>
          <p:cNvSpPr/>
          <p:nvPr/>
        </p:nvSpPr>
        <p:spPr>
          <a:xfrm>
            <a:off x="8314944" y="2761488"/>
            <a:ext cx="4401312" cy="475488"/>
          </a:xfrm>
          <a:prstGeom prst="roundRect">
            <a:avLst>
              <a:gd name="adj" fmla="val 2307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6" name="Image 1" descr="preencoded.png">    </p:cNvPr>
          <p:cNvPicPr>
            <a:picLocks noChangeAspect="1"/>
          </p:cNvPicPr>
          <p:nvPr/>
        </p:nvPicPr>
        <p:blipFill>
          <a:blip r:embed="rId3"/>
          <a:stretch>
            <a:fillRect/>
          </a:stretch>
        </p:blipFill>
        <p:spPr>
          <a:xfrm>
            <a:off x="8314944" y="2761488"/>
            <a:ext cx="4401312" cy="475488"/>
          </a:xfrm>
          <a:prstGeom prst="rect">
            <a:avLst/>
          </a:prstGeom>
        </p:spPr>
      </p:pic>
      <p:sp>
        <p:nvSpPr>
          <p:cNvPr id="17" name="Text 12"/>
          <p:cNvSpPr/>
          <p:nvPr/>
        </p:nvSpPr>
        <p:spPr>
          <a:xfrm>
            <a:off x="8442960" y="2852928"/>
            <a:ext cx="4145280" cy="292608"/>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Manual Trigger</a:t>
            </a:r>
            <a:endParaRPr lang="en-US" sz="1600" dirty="0"/>
          </a:p>
        </p:txBody>
      </p:sp>
      <p:sp>
        <p:nvSpPr>
          <p:cNvPr id="18" name="Shape 13"/>
          <p:cNvSpPr/>
          <p:nvPr/>
        </p:nvSpPr>
        <p:spPr>
          <a:xfrm>
            <a:off x="12972288" y="2761488"/>
            <a:ext cx="4401312" cy="475488"/>
          </a:xfrm>
          <a:prstGeom prst="roundRect">
            <a:avLst>
              <a:gd name="adj" fmla="val 2307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9" name="Image 2" descr="preencoded.png">    </p:cNvPr>
          <p:cNvPicPr>
            <a:picLocks noChangeAspect="1"/>
          </p:cNvPicPr>
          <p:nvPr/>
        </p:nvPicPr>
        <p:blipFill>
          <a:blip r:embed="rId4"/>
          <a:stretch>
            <a:fillRect/>
          </a:stretch>
        </p:blipFill>
        <p:spPr>
          <a:xfrm>
            <a:off x="12972288" y="2761488"/>
            <a:ext cx="4401312" cy="475488"/>
          </a:xfrm>
          <a:prstGeom prst="rect">
            <a:avLst/>
          </a:prstGeom>
        </p:spPr>
      </p:pic>
      <p:sp>
        <p:nvSpPr>
          <p:cNvPr id="20" name="Text 14"/>
          <p:cNvSpPr/>
          <p:nvPr/>
        </p:nvSpPr>
        <p:spPr>
          <a:xfrm>
            <a:off x="13100304" y="2852928"/>
            <a:ext cx="4145280" cy="292608"/>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Nightly Build</a:t>
            </a:r>
            <a:endParaRPr lang="en-US" sz="1600" dirty="0"/>
          </a:p>
        </p:txBody>
      </p:sp>
      <p:sp>
        <p:nvSpPr>
          <p:cNvPr id="21" name="Text 15"/>
          <p:cNvSpPr/>
          <p:nvPr/>
        </p:nvSpPr>
        <p:spPr>
          <a:xfrm>
            <a:off x="914400" y="3520440"/>
            <a:ext cx="16459200" cy="292608"/>
          </a:xfrm>
          <a:prstGeom prst="rect">
            <a:avLst/>
          </a:prstGeom>
          <a:noFill/>
          <a:ln/>
        </p:spPr>
        <p:txBody>
          <a:bodyPr wrap="square" lIns="0" tIns="0" rIns="0" bIns="0" rtlCol="0" anchor="ctr">
            <a:normAutofit/>
          </a:bodyPr>
          <a:lstStyle/>
          <a:p>
            <a:pPr indent="0" marL="0">
              <a:buNone/>
            </a:pPr>
            <a:r>
              <a:rPr lang="en-US" sz="1400" b="1" dirty="0">
                <a:solidFill>
                  <a:srgbClr val="2563EB"/>
                </a:solidFill>
                <a:latin typeface="Poppins" pitchFamily="34" charset="0"/>
                <a:ea typeface="Poppins" pitchFamily="34" charset="-122"/>
                <a:cs typeface="Poppins" pitchFamily="34" charset="-120"/>
              </a:rPr>
              <a:t>SEQUENTIAL QUALITY GATES · V-MODEL</a:t>
            </a:r>
            <a:endParaRPr lang="en-US" sz="1400" dirty="0"/>
          </a:p>
        </p:txBody>
      </p:sp>
      <p:sp>
        <p:nvSpPr>
          <p:cNvPr id="22" name="Shape 16"/>
          <p:cNvSpPr/>
          <p:nvPr/>
        </p:nvSpPr>
        <p:spPr>
          <a:xfrm>
            <a:off x="914400" y="3913632"/>
            <a:ext cx="53157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3" name="Image 3" descr="preencoded.png">    </p:cNvPr>
          <p:cNvPicPr>
            <a:picLocks noChangeAspect="1"/>
          </p:cNvPicPr>
          <p:nvPr/>
        </p:nvPicPr>
        <p:blipFill>
          <a:blip r:embed="rId5"/>
          <a:stretch>
            <a:fillRect/>
          </a:stretch>
        </p:blipFill>
        <p:spPr>
          <a:xfrm>
            <a:off x="914400" y="3913632"/>
            <a:ext cx="5315712" cy="594360"/>
          </a:xfrm>
          <a:prstGeom prst="rect">
            <a:avLst/>
          </a:prstGeom>
        </p:spPr>
      </p:pic>
      <p:sp>
        <p:nvSpPr>
          <p:cNvPr id="24" name="Text 17"/>
          <p:cNvSpPr/>
          <p:nvPr/>
        </p:nvSpPr>
        <p:spPr>
          <a:xfrm>
            <a:off x="1042416" y="4005072"/>
            <a:ext cx="5059680" cy="411480"/>
          </a:xfrm>
          <a:prstGeom prst="rect">
            <a:avLst/>
          </a:prstGeom>
          <a:noFill/>
          <a:ln/>
        </p:spPr>
        <p:txBody>
          <a:bodyPr wrap="square" lIns="0" tIns="0" rIns="0" bIns="0" rtlCol="0" anchor="ctr">
            <a:normAutofit/>
          </a:bodyPr>
          <a:lstStyle/>
          <a:p>
            <a:pPr algn="ctr" indent="0" marL="0">
              <a:buNone/>
            </a:pPr>
            <a:r>
              <a:rPr lang="en-US" sz="2000" b="1" dirty="0">
                <a:solidFill>
                  <a:srgbClr val="253E78"/>
                </a:solidFill>
                <a:latin typeface="Poppins" pitchFamily="34" charset="0"/>
                <a:ea typeface="Poppins" pitchFamily="34" charset="-122"/>
                <a:cs typeface="Poppins" pitchFamily="34" charset="-120"/>
              </a:rPr>
              <a:t>Static Code Analysis</a:t>
            </a:r>
            <a:endParaRPr lang="en-US" sz="2000" dirty="0"/>
          </a:p>
        </p:txBody>
      </p:sp>
      <p:sp>
        <p:nvSpPr>
          <p:cNvPr id="25" name="Shape 18"/>
          <p:cNvSpPr/>
          <p:nvPr/>
        </p:nvSpPr>
        <p:spPr>
          <a:xfrm>
            <a:off x="6252972" y="4210812"/>
            <a:ext cx="210312" cy="0"/>
          </a:xfrm>
          <a:prstGeom prst="line">
            <a:avLst/>
          </a:prstGeom>
          <a:noFill/>
          <a:ln w="20320">
            <a:solidFill>
              <a:srgbClr val="7135CE"/>
            </a:solidFill>
            <a:prstDash val="solid"/>
            <a:tailEnd type="triangle"/>
          </a:ln>
        </p:spPr>
      </p:sp>
      <p:sp>
        <p:nvSpPr>
          <p:cNvPr id="26" name="Shape 19"/>
          <p:cNvSpPr/>
          <p:nvPr/>
        </p:nvSpPr>
        <p:spPr>
          <a:xfrm>
            <a:off x="6486144" y="3913632"/>
            <a:ext cx="53157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7" name="Image 4" descr="preencoded.png">    </p:cNvPr>
          <p:cNvPicPr>
            <a:picLocks noChangeAspect="1"/>
          </p:cNvPicPr>
          <p:nvPr/>
        </p:nvPicPr>
        <p:blipFill>
          <a:blip r:embed="rId6"/>
          <a:stretch>
            <a:fillRect/>
          </a:stretch>
        </p:blipFill>
        <p:spPr>
          <a:xfrm>
            <a:off x="6486144" y="3913632"/>
            <a:ext cx="5315712" cy="594360"/>
          </a:xfrm>
          <a:prstGeom prst="rect">
            <a:avLst/>
          </a:prstGeom>
        </p:spPr>
      </p:pic>
      <p:sp>
        <p:nvSpPr>
          <p:cNvPr id="28" name="Text 20"/>
          <p:cNvSpPr/>
          <p:nvPr/>
        </p:nvSpPr>
        <p:spPr>
          <a:xfrm>
            <a:off x="6614160" y="4005072"/>
            <a:ext cx="5059680" cy="411480"/>
          </a:xfrm>
          <a:prstGeom prst="rect">
            <a:avLst/>
          </a:prstGeom>
          <a:noFill/>
          <a:ln/>
        </p:spPr>
        <p:txBody>
          <a:bodyPr wrap="square" lIns="0" tIns="0" rIns="0" bIns="0" rtlCol="0" anchor="ctr">
            <a:normAutofit/>
          </a:bodyPr>
          <a:lstStyle/>
          <a:p>
            <a:pPr algn="ctr" indent="0" marL="0">
              <a:buNone/>
            </a:pPr>
            <a:r>
              <a:rPr lang="en-US" sz="2000" b="1" dirty="0">
                <a:solidFill>
                  <a:srgbClr val="7135CE"/>
                </a:solidFill>
                <a:latin typeface="Poppins" pitchFamily="34" charset="0"/>
                <a:ea typeface="Poppins" pitchFamily="34" charset="-122"/>
                <a:cs typeface="Poppins" pitchFamily="34" charset="-120"/>
              </a:rPr>
              <a:t>Unit Testing</a:t>
            </a:r>
            <a:endParaRPr lang="en-US" sz="2000" dirty="0"/>
          </a:p>
        </p:txBody>
      </p:sp>
      <p:sp>
        <p:nvSpPr>
          <p:cNvPr id="29" name="Shape 21"/>
          <p:cNvSpPr/>
          <p:nvPr/>
        </p:nvSpPr>
        <p:spPr>
          <a:xfrm>
            <a:off x="11824716" y="4210812"/>
            <a:ext cx="210312" cy="0"/>
          </a:xfrm>
          <a:prstGeom prst="line">
            <a:avLst/>
          </a:prstGeom>
          <a:noFill/>
          <a:ln w="20320">
            <a:solidFill>
              <a:srgbClr val="7135CE"/>
            </a:solidFill>
            <a:prstDash val="solid"/>
            <a:tailEnd type="triangle"/>
          </a:ln>
        </p:spPr>
      </p:sp>
      <p:sp>
        <p:nvSpPr>
          <p:cNvPr id="30" name="Shape 22"/>
          <p:cNvSpPr/>
          <p:nvPr/>
        </p:nvSpPr>
        <p:spPr>
          <a:xfrm>
            <a:off x="12057888" y="3913632"/>
            <a:ext cx="53157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1" name="Image 5" descr="preencoded.png">    </p:cNvPr>
          <p:cNvPicPr>
            <a:picLocks noChangeAspect="1"/>
          </p:cNvPicPr>
          <p:nvPr/>
        </p:nvPicPr>
        <p:blipFill>
          <a:blip r:embed="rId7"/>
          <a:stretch>
            <a:fillRect/>
          </a:stretch>
        </p:blipFill>
        <p:spPr>
          <a:xfrm>
            <a:off x="12057888" y="3913632"/>
            <a:ext cx="5315712" cy="594360"/>
          </a:xfrm>
          <a:prstGeom prst="rect">
            <a:avLst/>
          </a:prstGeom>
        </p:spPr>
      </p:pic>
      <p:sp>
        <p:nvSpPr>
          <p:cNvPr id="32" name="Text 23"/>
          <p:cNvSpPr/>
          <p:nvPr/>
        </p:nvSpPr>
        <p:spPr>
          <a:xfrm>
            <a:off x="12185904" y="4005072"/>
            <a:ext cx="5059680" cy="411480"/>
          </a:xfrm>
          <a:prstGeom prst="rect">
            <a:avLst/>
          </a:prstGeom>
          <a:noFill/>
          <a:ln/>
        </p:spPr>
        <p:txBody>
          <a:bodyPr wrap="square" lIns="0" tIns="0" rIns="0" bIns="0" rtlCol="0" anchor="ctr">
            <a:normAutofit/>
          </a:bodyPr>
          <a:lstStyle/>
          <a:p>
            <a:pPr algn="ctr" indent="0" marL="0">
              <a:buNone/>
            </a:pPr>
            <a:r>
              <a:rPr lang="en-US" sz="2000" b="1" dirty="0">
                <a:solidFill>
                  <a:srgbClr val="253E78"/>
                </a:solidFill>
                <a:latin typeface="Poppins" pitchFamily="34" charset="0"/>
                <a:ea typeface="Poppins" pitchFamily="34" charset="-122"/>
                <a:cs typeface="Poppins" pitchFamily="34" charset="-120"/>
              </a:rPr>
              <a:t>Integration Testing</a:t>
            </a:r>
            <a:endParaRPr lang="en-US" sz="2000" dirty="0"/>
          </a:p>
        </p:txBody>
      </p:sp>
      <p:sp>
        <p:nvSpPr>
          <p:cNvPr id="33" name="Text 24"/>
          <p:cNvSpPr/>
          <p:nvPr/>
        </p:nvSpPr>
        <p:spPr>
          <a:xfrm>
            <a:off x="914400" y="4617720"/>
            <a:ext cx="16459200" cy="320040"/>
          </a:xfrm>
          <a:prstGeom prst="rect">
            <a:avLst/>
          </a:prstGeom>
          <a:noFill/>
          <a:ln/>
        </p:spPr>
        <p:txBody>
          <a:bodyPr wrap="square" lIns="0" tIns="0" rIns="0" bIns="0" rtlCol="0" anchor="ctr">
            <a:normAutofit/>
          </a:bodyPr>
          <a:lstStyle/>
          <a:p>
            <a:pPr algn="ctr" indent="0" marL="0">
              <a:buNone/>
            </a:pPr>
            <a:r>
              <a:rPr lang="en-US" sz="1600" dirty="0">
                <a:solidFill>
                  <a:srgbClr val="7135CE"/>
                </a:solidFill>
                <a:latin typeface="Inter" pitchFamily="34" charset="0"/>
                <a:ea typeface="Inter" pitchFamily="34" charset="-122"/>
                <a:cs typeface="Inter" pitchFamily="34" charset="-120"/>
              </a:rPr>
              <a:t>Integration testing: verify interactions with other modules</a:t>
            </a:r>
            <a:endParaRPr lang="en-US" sz="1600" dirty="0"/>
          </a:p>
        </p:txBody>
      </p:sp>
      <p:sp>
        <p:nvSpPr>
          <p:cNvPr id="34" name="Shape 25"/>
          <p:cNvSpPr/>
          <p:nvPr/>
        </p:nvSpPr>
        <p:spPr>
          <a:xfrm>
            <a:off x="14767560" y="4507992"/>
            <a:ext cx="0" cy="512064"/>
          </a:xfrm>
          <a:prstGeom prst="line">
            <a:avLst/>
          </a:prstGeom>
          <a:noFill/>
          <a:ln w="17780">
            <a:solidFill>
              <a:srgbClr val="7135CE"/>
            </a:solidFill>
            <a:prstDash val="solid"/>
          </a:ln>
        </p:spPr>
      </p:sp>
      <p:sp>
        <p:nvSpPr>
          <p:cNvPr id="35" name="Shape 26"/>
          <p:cNvSpPr/>
          <p:nvPr/>
        </p:nvSpPr>
        <p:spPr>
          <a:xfrm>
            <a:off x="9144000" y="5020056"/>
            <a:ext cx="5623560" cy="0"/>
          </a:xfrm>
          <a:prstGeom prst="line">
            <a:avLst/>
          </a:prstGeom>
          <a:noFill/>
          <a:ln w="17780">
            <a:solidFill>
              <a:srgbClr val="7135CE"/>
            </a:solidFill>
            <a:prstDash val="solid"/>
          </a:ln>
        </p:spPr>
      </p:sp>
      <p:sp>
        <p:nvSpPr>
          <p:cNvPr id="36" name="Shape 27"/>
          <p:cNvSpPr/>
          <p:nvPr/>
        </p:nvSpPr>
        <p:spPr>
          <a:xfrm>
            <a:off x="9144000" y="5020056"/>
            <a:ext cx="0" cy="164592"/>
          </a:xfrm>
          <a:prstGeom prst="line">
            <a:avLst/>
          </a:prstGeom>
          <a:noFill/>
          <a:ln w="22860">
            <a:solidFill>
              <a:srgbClr val="7135CE"/>
            </a:solidFill>
            <a:prstDash val="solid"/>
            <a:tailEnd type="triangle"/>
          </a:ln>
        </p:spPr>
      </p:sp>
      <p:sp>
        <p:nvSpPr>
          <p:cNvPr id="37" name="Shape 28"/>
          <p:cNvSpPr/>
          <p:nvPr/>
        </p:nvSpPr>
        <p:spPr>
          <a:xfrm>
            <a:off x="914400" y="5202936"/>
            <a:ext cx="16459200" cy="2679192"/>
          </a:xfrm>
          <a:prstGeom prst="roundRect">
            <a:avLst>
              <a:gd name="adj" fmla="val 4096"/>
            </a:avLst>
          </a:prstGeom>
          <a:solidFill>
            <a:srgbClr val="FFFFFF">
              <a:alpha val="16000"/>
            </a:srgbClr>
          </a:solidFill>
          <a:ln w="17780">
            <a:solidFill>
              <a:srgbClr val="2563EB"/>
            </a:solidFill>
            <a:prstDash val="solid"/>
          </a:ln>
        </p:spPr>
      </p:sp>
      <p:sp>
        <p:nvSpPr>
          <p:cNvPr id="38" name="Text 29"/>
          <p:cNvSpPr/>
          <p:nvPr/>
        </p:nvSpPr>
        <p:spPr>
          <a:xfrm>
            <a:off x="1188720" y="5358384"/>
            <a:ext cx="15910560" cy="329184"/>
          </a:xfrm>
          <a:prstGeom prst="rect">
            <a:avLst/>
          </a:prstGeom>
          <a:noFill/>
          <a:ln/>
        </p:spPr>
        <p:txBody>
          <a:bodyPr wrap="square" lIns="0" tIns="0" rIns="0" bIns="0" rtlCol="0" anchor="ctr">
            <a:normAutofit/>
          </a:bodyPr>
          <a:lstStyle/>
          <a:p>
            <a:pPr algn="ctr" indent="0" marL="0">
              <a:buNone/>
            </a:pPr>
            <a:r>
              <a:rPr lang="en-US" sz="2100" b="1" dirty="0">
                <a:solidFill>
                  <a:srgbClr val="2563EB"/>
                </a:solidFill>
                <a:latin typeface="Poppins" pitchFamily="34" charset="0"/>
                <a:ea typeface="Poppins" pitchFamily="34" charset="-122"/>
                <a:cs typeface="Poppins" pitchFamily="34" charset="-120"/>
              </a:rPr>
              <a:t>SYSTEM TESTING</a:t>
            </a:r>
            <a:endParaRPr lang="en-US" sz="2100" dirty="0"/>
          </a:p>
        </p:txBody>
      </p:sp>
      <p:sp>
        <p:nvSpPr>
          <p:cNvPr id="39" name="Shape 30"/>
          <p:cNvSpPr/>
          <p:nvPr/>
        </p:nvSpPr>
        <p:spPr>
          <a:xfrm>
            <a:off x="1234440" y="5879592"/>
            <a:ext cx="7754112" cy="1664208"/>
          </a:xfrm>
          <a:prstGeom prst="roundRect">
            <a:avLst>
              <a:gd name="adj" fmla="val 65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0" name="Image 6" descr="preencoded.png">    </p:cNvPr>
          <p:cNvPicPr>
            <a:picLocks noChangeAspect="1"/>
          </p:cNvPicPr>
          <p:nvPr/>
        </p:nvPicPr>
        <p:blipFill>
          <a:blip r:embed="rId8"/>
          <a:stretch>
            <a:fillRect/>
          </a:stretch>
        </p:blipFill>
        <p:spPr>
          <a:xfrm>
            <a:off x="1234440" y="5879592"/>
            <a:ext cx="7754112" cy="1664208"/>
          </a:xfrm>
          <a:prstGeom prst="rect">
            <a:avLst/>
          </a:prstGeom>
        </p:spPr>
      </p:pic>
      <p:sp>
        <p:nvSpPr>
          <p:cNvPr id="41" name="Shape 31"/>
          <p:cNvSpPr/>
          <p:nvPr/>
        </p:nvSpPr>
        <p:spPr>
          <a:xfrm>
            <a:off x="9299448" y="5879592"/>
            <a:ext cx="7754112" cy="1664208"/>
          </a:xfrm>
          <a:prstGeom prst="roundRect">
            <a:avLst>
              <a:gd name="adj" fmla="val 65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2" name="Image 7" descr="preencoded.png">    </p:cNvPr>
          <p:cNvPicPr>
            <a:picLocks noChangeAspect="1"/>
          </p:cNvPicPr>
          <p:nvPr/>
        </p:nvPicPr>
        <p:blipFill>
          <a:blip r:embed="rId9"/>
          <a:stretch>
            <a:fillRect/>
          </a:stretch>
        </p:blipFill>
        <p:spPr>
          <a:xfrm>
            <a:off x="9299448" y="5879592"/>
            <a:ext cx="7754112" cy="1664208"/>
          </a:xfrm>
          <a:prstGeom prst="rect">
            <a:avLst/>
          </a:prstGeom>
        </p:spPr>
      </p:pic>
      <p:sp>
        <p:nvSpPr>
          <p:cNvPr id="43" name="Text 32"/>
          <p:cNvSpPr/>
          <p:nvPr/>
        </p:nvSpPr>
        <p:spPr>
          <a:xfrm>
            <a:off x="1508760" y="6035040"/>
            <a:ext cx="7205472" cy="292608"/>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FUNCTIONAL TESTING</a:t>
            </a:r>
            <a:endParaRPr lang="en-US" sz="1800" dirty="0"/>
          </a:p>
        </p:txBody>
      </p:sp>
      <p:pic>
        <p:nvPicPr>
          <p:cNvPr id="44" name="Image 8" descr="preencoded.png">    </p:cNvPr>
          <p:cNvPicPr>
            <a:picLocks noChangeAspect="1"/>
          </p:cNvPicPr>
          <p:nvPr/>
        </p:nvPicPr>
        <p:blipFill>
          <a:blip r:embed="rId10"/>
          <a:stretch>
            <a:fillRect/>
          </a:stretch>
        </p:blipFill>
        <p:spPr>
          <a:xfrm>
            <a:off x="1856232" y="6574536"/>
            <a:ext cx="320040" cy="320040"/>
          </a:xfrm>
          <a:prstGeom prst="rect">
            <a:avLst/>
          </a:prstGeom>
        </p:spPr>
      </p:pic>
      <p:sp>
        <p:nvSpPr>
          <p:cNvPr id="45" name="Text 33"/>
          <p:cNvSpPr/>
          <p:nvPr/>
        </p:nvSpPr>
        <p:spPr>
          <a:xfrm>
            <a:off x="1554480" y="6986016"/>
            <a:ext cx="1938528" cy="292608"/>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REST API testing</a:t>
            </a:r>
            <a:endParaRPr lang="en-US" sz="1600" dirty="0"/>
          </a:p>
        </p:txBody>
      </p:sp>
      <p:pic>
        <p:nvPicPr>
          <p:cNvPr id="46" name="Image 9" descr="preencoded.png">    </p:cNvPr>
          <p:cNvPicPr>
            <a:picLocks noChangeAspect="1"/>
          </p:cNvPicPr>
          <p:nvPr/>
        </p:nvPicPr>
        <p:blipFill>
          <a:blip r:embed="rId11"/>
          <a:stretch>
            <a:fillRect/>
          </a:stretch>
        </p:blipFill>
        <p:spPr>
          <a:xfrm>
            <a:off x="4123944" y="6574536"/>
            <a:ext cx="320040" cy="320040"/>
          </a:xfrm>
          <a:prstGeom prst="rect">
            <a:avLst/>
          </a:prstGeom>
        </p:spPr>
      </p:pic>
      <p:sp>
        <p:nvSpPr>
          <p:cNvPr id="47" name="Text 34"/>
          <p:cNvSpPr/>
          <p:nvPr/>
        </p:nvSpPr>
        <p:spPr>
          <a:xfrm>
            <a:off x="3822192" y="6986016"/>
            <a:ext cx="1938528" cy="292608"/>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UI testing</a:t>
            </a:r>
            <a:endParaRPr lang="en-US" sz="1600" dirty="0"/>
          </a:p>
        </p:txBody>
      </p:sp>
      <p:pic>
        <p:nvPicPr>
          <p:cNvPr id="48" name="Image 10" descr="preencoded.png">    </p:cNvPr>
          <p:cNvPicPr>
            <a:picLocks noChangeAspect="1"/>
          </p:cNvPicPr>
          <p:nvPr/>
        </p:nvPicPr>
        <p:blipFill>
          <a:blip r:embed="rId12"/>
          <a:stretch>
            <a:fillRect/>
          </a:stretch>
        </p:blipFill>
        <p:spPr>
          <a:xfrm>
            <a:off x="6391656" y="6574536"/>
            <a:ext cx="320040" cy="320040"/>
          </a:xfrm>
          <a:prstGeom prst="rect">
            <a:avLst/>
          </a:prstGeom>
        </p:spPr>
      </p:pic>
      <p:sp>
        <p:nvSpPr>
          <p:cNvPr id="49" name="Text 35"/>
          <p:cNvSpPr/>
          <p:nvPr/>
        </p:nvSpPr>
        <p:spPr>
          <a:xfrm>
            <a:off x="6089904" y="6986016"/>
            <a:ext cx="1938528" cy="292608"/>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Database testing</a:t>
            </a:r>
            <a:endParaRPr lang="en-US" sz="1600" dirty="0"/>
          </a:p>
        </p:txBody>
      </p:sp>
      <p:sp>
        <p:nvSpPr>
          <p:cNvPr id="50" name="Text 36"/>
          <p:cNvSpPr/>
          <p:nvPr/>
        </p:nvSpPr>
        <p:spPr>
          <a:xfrm>
            <a:off x="9573768" y="6035040"/>
            <a:ext cx="7205472" cy="292608"/>
          </a:xfrm>
          <a:prstGeom prst="rect">
            <a:avLst/>
          </a:prstGeom>
          <a:noFill/>
          <a:ln/>
        </p:spPr>
        <p:txBody>
          <a:bodyPr wrap="square" lIns="0" tIns="0" rIns="0" bIns="0" rtlCol="0" anchor="ctr">
            <a:normAutofit/>
          </a:bodyPr>
          <a:lstStyle/>
          <a:p>
            <a:pPr algn="ctr" indent="0" marL="0">
              <a:buNone/>
            </a:pPr>
            <a:r>
              <a:rPr lang="en-US" sz="1800" b="1" dirty="0">
                <a:solidFill>
                  <a:srgbClr val="7135CE"/>
                </a:solidFill>
                <a:latin typeface="Poppins" pitchFamily="34" charset="0"/>
                <a:ea typeface="Poppins" pitchFamily="34" charset="-122"/>
                <a:cs typeface="Poppins" pitchFamily="34" charset="-120"/>
              </a:rPr>
              <a:t>NON-FUNCTIONAL · PERFORMANCE TESTING</a:t>
            </a:r>
            <a:endParaRPr lang="en-US" sz="1800" dirty="0"/>
          </a:p>
        </p:txBody>
      </p:sp>
      <p:pic>
        <p:nvPicPr>
          <p:cNvPr id="51" name="Image 11" descr="preencoded.png">    </p:cNvPr>
          <p:cNvPicPr>
            <a:picLocks noChangeAspect="1"/>
          </p:cNvPicPr>
          <p:nvPr/>
        </p:nvPicPr>
        <p:blipFill>
          <a:blip r:embed="rId13"/>
          <a:stretch>
            <a:fillRect/>
          </a:stretch>
        </p:blipFill>
        <p:spPr>
          <a:xfrm>
            <a:off x="12984480" y="6473952"/>
            <a:ext cx="347472" cy="347472"/>
          </a:xfrm>
          <a:prstGeom prst="rect">
            <a:avLst/>
          </a:prstGeom>
        </p:spPr>
      </p:pic>
      <p:sp>
        <p:nvSpPr>
          <p:cNvPr id="52" name="Text 37"/>
          <p:cNvSpPr/>
          <p:nvPr/>
        </p:nvSpPr>
        <p:spPr>
          <a:xfrm>
            <a:off x="9692640" y="7004304"/>
            <a:ext cx="6967728" cy="292608"/>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Load · Stress · Recovery · Durability · Endurance</a:t>
            </a:r>
            <a:endParaRPr lang="en-US" sz="1700" dirty="0"/>
          </a:p>
        </p:txBody>
      </p:sp>
      <p:sp>
        <p:nvSpPr>
          <p:cNvPr id="53" name="Shape 38"/>
          <p:cNvSpPr/>
          <p:nvPr/>
        </p:nvSpPr>
        <p:spPr>
          <a:xfrm>
            <a:off x="5120640" y="7882128"/>
            <a:ext cx="0" cy="265176"/>
          </a:xfrm>
          <a:prstGeom prst="line">
            <a:avLst/>
          </a:prstGeom>
          <a:noFill/>
          <a:ln w="22860">
            <a:solidFill>
              <a:srgbClr val="7135CE"/>
            </a:solidFill>
            <a:prstDash val="solid"/>
            <a:tailEnd type="triangle"/>
          </a:ln>
        </p:spPr>
      </p:sp>
      <p:sp>
        <p:nvSpPr>
          <p:cNvPr id="54" name="Shape 39"/>
          <p:cNvSpPr/>
          <p:nvPr/>
        </p:nvSpPr>
        <p:spPr>
          <a:xfrm>
            <a:off x="13167360" y="7882128"/>
            <a:ext cx="0" cy="265176"/>
          </a:xfrm>
          <a:prstGeom prst="line">
            <a:avLst/>
          </a:prstGeom>
          <a:noFill/>
          <a:ln w="22860">
            <a:solidFill>
              <a:srgbClr val="7135CE"/>
            </a:solidFill>
            <a:prstDash val="solid"/>
            <a:tailEnd type="triangle"/>
          </a:ln>
        </p:spPr>
      </p:sp>
      <p:sp>
        <p:nvSpPr>
          <p:cNvPr id="55" name="Shape 40"/>
          <p:cNvSpPr/>
          <p:nvPr/>
        </p:nvSpPr>
        <p:spPr>
          <a:xfrm>
            <a:off x="5120640" y="8147304"/>
            <a:ext cx="8046720" cy="0"/>
          </a:xfrm>
          <a:prstGeom prst="line">
            <a:avLst/>
          </a:prstGeom>
          <a:noFill/>
          <a:ln w="17780">
            <a:solidFill>
              <a:srgbClr val="7135CE"/>
            </a:solidFill>
            <a:prstDash val="solid"/>
          </a:ln>
        </p:spPr>
      </p:sp>
      <p:sp>
        <p:nvSpPr>
          <p:cNvPr id="56" name="Shape 41"/>
          <p:cNvSpPr/>
          <p:nvPr/>
        </p:nvSpPr>
        <p:spPr>
          <a:xfrm>
            <a:off x="5879592" y="8147304"/>
            <a:ext cx="0" cy="164592"/>
          </a:xfrm>
          <a:prstGeom prst="line">
            <a:avLst/>
          </a:prstGeom>
          <a:noFill/>
          <a:ln w="22860">
            <a:solidFill>
              <a:srgbClr val="7135CE"/>
            </a:solidFill>
            <a:prstDash val="solid"/>
            <a:tailEnd type="triangle"/>
          </a:ln>
        </p:spPr>
      </p:sp>
      <p:sp>
        <p:nvSpPr>
          <p:cNvPr id="57" name="Shape 42"/>
          <p:cNvSpPr/>
          <p:nvPr/>
        </p:nvSpPr>
        <p:spPr>
          <a:xfrm>
            <a:off x="2743200" y="8375904"/>
            <a:ext cx="6272784" cy="566928"/>
          </a:xfrm>
          <a:prstGeom prst="roundRect">
            <a:avLst>
              <a:gd name="adj" fmla="val 19355"/>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8" name="Image 12" descr="preencoded.png">    </p:cNvPr>
          <p:cNvPicPr>
            <a:picLocks noChangeAspect="1"/>
          </p:cNvPicPr>
          <p:nvPr/>
        </p:nvPicPr>
        <p:blipFill>
          <a:blip r:embed="rId14"/>
          <a:stretch>
            <a:fillRect/>
          </a:stretch>
        </p:blipFill>
        <p:spPr>
          <a:xfrm>
            <a:off x="2743200" y="8375904"/>
            <a:ext cx="6272784" cy="566928"/>
          </a:xfrm>
          <a:prstGeom prst="rect">
            <a:avLst/>
          </a:prstGeom>
        </p:spPr>
      </p:pic>
      <p:sp>
        <p:nvSpPr>
          <p:cNvPr id="59" name="Text 43"/>
          <p:cNvSpPr/>
          <p:nvPr/>
        </p:nvSpPr>
        <p:spPr>
          <a:xfrm>
            <a:off x="2871216" y="8467344"/>
            <a:ext cx="6016752" cy="384048"/>
          </a:xfrm>
          <a:prstGeom prst="rect">
            <a:avLst/>
          </a:prstGeom>
          <a:noFill/>
          <a:ln/>
        </p:spPr>
        <p:txBody>
          <a:bodyPr wrap="square" lIns="0" tIns="0" rIns="0" bIns="0" rtlCol="0" anchor="ctr">
            <a:normAutofit/>
          </a:bodyPr>
          <a:lstStyle/>
          <a:p>
            <a:pPr algn="ctr" indent="0" marL="0">
              <a:buNone/>
            </a:pPr>
            <a:r>
              <a:rPr lang="en-US" sz="2000" b="1" dirty="0">
                <a:solidFill>
                  <a:srgbClr val="253E78"/>
                </a:solidFill>
                <a:latin typeface="Poppins" pitchFamily="34" charset="0"/>
                <a:ea typeface="Poppins" pitchFamily="34" charset="-122"/>
                <a:cs typeface="Poppins" pitchFamily="34" charset="-120"/>
              </a:rPr>
              <a:t>Execution Results Folder</a:t>
            </a:r>
            <a:endParaRPr lang="en-US" sz="2000" dirty="0"/>
          </a:p>
        </p:txBody>
      </p:sp>
      <p:sp>
        <p:nvSpPr>
          <p:cNvPr id="60" name="Shape 44"/>
          <p:cNvSpPr/>
          <p:nvPr/>
        </p:nvSpPr>
        <p:spPr>
          <a:xfrm>
            <a:off x="9038844" y="8659368"/>
            <a:ext cx="210312" cy="0"/>
          </a:xfrm>
          <a:prstGeom prst="line">
            <a:avLst/>
          </a:prstGeom>
          <a:noFill/>
          <a:ln w="20320">
            <a:solidFill>
              <a:srgbClr val="7135CE"/>
            </a:solidFill>
            <a:prstDash val="solid"/>
            <a:tailEnd type="triangle"/>
          </a:ln>
        </p:spPr>
      </p:sp>
      <p:sp>
        <p:nvSpPr>
          <p:cNvPr id="61" name="Shape 45"/>
          <p:cNvSpPr/>
          <p:nvPr/>
        </p:nvSpPr>
        <p:spPr>
          <a:xfrm>
            <a:off x="9272016" y="8375904"/>
            <a:ext cx="6272784" cy="566928"/>
          </a:xfrm>
          <a:prstGeom prst="roundRect">
            <a:avLst>
              <a:gd name="adj" fmla="val 19355"/>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2" name="Image 13" descr="preencoded.png">    </p:cNvPr>
          <p:cNvPicPr>
            <a:picLocks noChangeAspect="1"/>
          </p:cNvPicPr>
          <p:nvPr/>
        </p:nvPicPr>
        <p:blipFill>
          <a:blip r:embed="rId15"/>
          <a:stretch>
            <a:fillRect/>
          </a:stretch>
        </p:blipFill>
        <p:spPr>
          <a:xfrm>
            <a:off x="9272016" y="8375904"/>
            <a:ext cx="6272784" cy="566928"/>
          </a:xfrm>
          <a:prstGeom prst="rect">
            <a:avLst/>
          </a:prstGeom>
        </p:spPr>
      </p:pic>
      <p:sp>
        <p:nvSpPr>
          <p:cNvPr id="63" name="Text 46"/>
          <p:cNvSpPr/>
          <p:nvPr/>
        </p:nvSpPr>
        <p:spPr>
          <a:xfrm>
            <a:off x="9400032" y="8467344"/>
            <a:ext cx="6016752" cy="384048"/>
          </a:xfrm>
          <a:prstGeom prst="rect">
            <a:avLst/>
          </a:prstGeom>
          <a:noFill/>
          <a:ln/>
        </p:spPr>
        <p:txBody>
          <a:bodyPr wrap="square" lIns="0" tIns="0" rIns="0" bIns="0" rtlCol="0" anchor="ctr">
            <a:normAutofit/>
          </a:bodyPr>
          <a:lstStyle/>
          <a:p>
            <a:pPr algn="ctr" indent="0" marL="0">
              <a:buNone/>
            </a:pPr>
            <a:r>
              <a:rPr lang="en-US" sz="2000" b="1" dirty="0">
                <a:solidFill>
                  <a:srgbClr val="7135CE"/>
                </a:solidFill>
                <a:latin typeface="Poppins" pitchFamily="34" charset="0"/>
                <a:ea typeface="Poppins" pitchFamily="34" charset="-122"/>
                <a:cs typeface="Poppins" pitchFamily="34" charset="-120"/>
              </a:rPr>
              <a:t>Consolidated HTML Report</a:t>
            </a:r>
            <a:endParaRPr lang="en-US" sz="2000" dirty="0"/>
          </a:p>
        </p:txBody>
      </p:sp>
      <p:sp>
        <p:nvSpPr>
          <p:cNvPr id="64" name="Text 47"/>
          <p:cNvSpPr/>
          <p:nvPr/>
        </p:nvSpPr>
        <p:spPr>
          <a:xfrm>
            <a:off x="914400" y="9162288"/>
            <a:ext cx="16459200" cy="329184"/>
          </a:xfrm>
          <a:prstGeom prst="rect">
            <a:avLst/>
          </a:prstGeom>
          <a:noFill/>
          <a:ln/>
        </p:spPr>
        <p:txBody>
          <a:bodyPr wrap="square" lIns="0" tIns="0" rIns="0" bIns="0" rtlCol="0" anchor="ctr">
            <a:normAutofit/>
          </a:bodyPr>
          <a:lstStyle/>
          <a:p>
            <a:pPr algn="ctr" indent="0" marL="0">
              <a:buNone/>
            </a:pPr>
            <a:r>
              <a:rPr lang="en-US" sz="1600" b="1" dirty="0">
                <a:solidFill>
                  <a:srgbClr val="2563EB"/>
                </a:solidFill>
                <a:latin typeface="Poppins" pitchFamily="34" charset="0"/>
                <a:ea typeface="Poppins" pitchFamily="34" charset="-122"/>
                <a:cs typeface="Poppins" pitchFamily="34" charset="-120"/>
              </a:rPr>
              <a:t>PASS: continue through gates     |     FAIL: identify stage, stop progression and report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CONTINUOUS INTEGRATION · INTENDED ADVANTAGES</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CI Pipeline — Advantages &amp; Controlled Feedback</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13  /  19</a:t>
            </a:r>
            <a:endParaRPr lang="en-US" sz="1200" dirty="0"/>
          </a:p>
        </p:txBody>
      </p:sp>
      <p:sp>
        <p:nvSpPr>
          <p:cNvPr id="11" name="Shape 8"/>
          <p:cNvSpPr/>
          <p:nvPr/>
        </p:nvSpPr>
        <p:spPr>
          <a:xfrm>
            <a:off x="91440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914400" y="2999232"/>
            <a:ext cx="5303520" cy="4526280"/>
          </a:xfrm>
          <a:prstGeom prst="rect">
            <a:avLst/>
          </a:prstGeom>
        </p:spPr>
      </p:pic>
      <p:pic>
        <p:nvPicPr>
          <p:cNvPr id="13" name="Image 1" descr="preencoded.png">    </p:cNvPr>
          <p:cNvPicPr>
            <a:picLocks noChangeAspect="1"/>
          </p:cNvPicPr>
          <p:nvPr/>
        </p:nvPicPr>
        <p:blipFill>
          <a:blip r:embed="rId3"/>
          <a:stretch>
            <a:fillRect/>
          </a:stretch>
        </p:blipFill>
        <p:spPr>
          <a:xfrm>
            <a:off x="1143000" y="3209544"/>
            <a:ext cx="347472" cy="347472"/>
          </a:xfrm>
          <a:prstGeom prst="rect">
            <a:avLst/>
          </a:prstGeom>
        </p:spPr>
      </p:pic>
      <p:sp>
        <p:nvSpPr>
          <p:cNvPr id="14" name="Text 9"/>
          <p:cNvSpPr/>
          <p:nvPr/>
        </p:nvSpPr>
        <p:spPr>
          <a:xfrm>
            <a:off x="166420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Repeatable execution</a:t>
            </a:r>
            <a:endParaRPr lang="en-US" sz="2000" dirty="0"/>
          </a:p>
        </p:txBody>
      </p:sp>
      <p:sp>
        <p:nvSpPr>
          <p:cNvPr id="15" name="Text 10"/>
          <p:cNvSpPr/>
          <p:nvPr/>
        </p:nvSpPr>
        <p:spPr>
          <a:xfrm>
            <a:off x="122529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Commit, manual and nightly triggers run defined gates</a:t>
            </a:r>
            <a:endParaRPr lang="en-US" sz="1800" dirty="0"/>
          </a:p>
        </p:txBody>
      </p:sp>
      <p:sp>
        <p:nvSpPr>
          <p:cNvPr id="16" name="Text 11"/>
          <p:cNvSpPr/>
          <p:nvPr/>
        </p:nvSpPr>
        <p:spPr>
          <a:xfrm>
            <a:off x="122529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Static code analysis → unit → integration → system</a:t>
            </a:r>
            <a:endParaRPr lang="en-US" sz="1800" dirty="0"/>
          </a:p>
        </p:txBody>
      </p:sp>
      <p:sp>
        <p:nvSpPr>
          <p:cNvPr id="17" name="Text 12"/>
          <p:cNvSpPr/>
          <p:nvPr/>
        </p:nvSpPr>
        <p:spPr>
          <a:xfrm>
            <a:off x="122529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Use consistent suite selection and result capture</a:t>
            </a:r>
            <a:endParaRPr lang="en-US" sz="1800" dirty="0"/>
          </a:p>
        </p:txBody>
      </p:sp>
      <p:sp>
        <p:nvSpPr>
          <p:cNvPr id="18" name="Text 13"/>
          <p:cNvSpPr/>
          <p:nvPr/>
        </p:nvSpPr>
        <p:spPr>
          <a:xfrm>
            <a:off x="1225296" y="5943600"/>
            <a:ext cx="4663440" cy="85953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Check static code analysis against SonarQube security guidelines</a:t>
            </a:r>
            <a:endParaRPr lang="en-US" sz="1800" dirty="0"/>
          </a:p>
        </p:txBody>
      </p:sp>
      <p:sp>
        <p:nvSpPr>
          <p:cNvPr id="19" name="Shape 14"/>
          <p:cNvSpPr/>
          <p:nvPr/>
        </p:nvSpPr>
        <p:spPr>
          <a:xfrm>
            <a:off x="649224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0" name="Image 2" descr="preencoded.png">    </p:cNvPr>
          <p:cNvPicPr>
            <a:picLocks noChangeAspect="1"/>
          </p:cNvPicPr>
          <p:nvPr/>
        </p:nvPicPr>
        <p:blipFill>
          <a:blip r:embed="rId4"/>
          <a:stretch>
            <a:fillRect/>
          </a:stretch>
        </p:blipFill>
        <p:spPr>
          <a:xfrm>
            <a:off x="6492240" y="2999232"/>
            <a:ext cx="5303520" cy="4526280"/>
          </a:xfrm>
          <a:prstGeom prst="rect">
            <a:avLst/>
          </a:prstGeom>
        </p:spPr>
      </p:pic>
      <p:pic>
        <p:nvPicPr>
          <p:cNvPr id="21" name="Image 3" descr="preencoded.png">    </p:cNvPr>
          <p:cNvPicPr>
            <a:picLocks noChangeAspect="1"/>
          </p:cNvPicPr>
          <p:nvPr/>
        </p:nvPicPr>
        <p:blipFill>
          <a:blip r:embed="rId5"/>
          <a:stretch>
            <a:fillRect/>
          </a:stretch>
        </p:blipFill>
        <p:spPr>
          <a:xfrm>
            <a:off x="6720840" y="3209544"/>
            <a:ext cx="347472" cy="347472"/>
          </a:xfrm>
          <a:prstGeom prst="rect">
            <a:avLst/>
          </a:prstGeom>
        </p:spPr>
      </p:pic>
      <p:sp>
        <p:nvSpPr>
          <p:cNvPr id="22" name="Text 15"/>
          <p:cNvSpPr/>
          <p:nvPr/>
        </p:nvSpPr>
        <p:spPr>
          <a:xfrm>
            <a:off x="724204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Controlled progression</a:t>
            </a:r>
            <a:endParaRPr lang="en-US" sz="2000" dirty="0"/>
          </a:p>
        </p:txBody>
      </p:sp>
      <p:sp>
        <p:nvSpPr>
          <p:cNvPr id="23" name="Text 16"/>
          <p:cNvSpPr/>
          <p:nvPr/>
        </p:nvSpPr>
        <p:spPr>
          <a:xfrm>
            <a:off x="680313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Pass: continue to the next quality gate</a:t>
            </a:r>
            <a:endParaRPr lang="en-US" sz="1800" dirty="0"/>
          </a:p>
        </p:txBody>
      </p:sp>
      <p:sp>
        <p:nvSpPr>
          <p:cNvPr id="24" name="Text 17"/>
          <p:cNvSpPr/>
          <p:nvPr/>
        </p:nvSpPr>
        <p:spPr>
          <a:xfrm>
            <a:off x="680313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Fail: identify the stage and stop promotion</a:t>
            </a:r>
            <a:endParaRPr lang="en-US" sz="1800" dirty="0"/>
          </a:p>
        </p:txBody>
      </p:sp>
      <p:sp>
        <p:nvSpPr>
          <p:cNvPr id="25" name="Text 18"/>
          <p:cNvSpPr/>
          <p:nvPr/>
        </p:nvSpPr>
        <p:spPr>
          <a:xfrm>
            <a:off x="680313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Report failures for correction and verification</a:t>
            </a:r>
            <a:endParaRPr lang="en-US" sz="1800" dirty="0"/>
          </a:p>
        </p:txBody>
      </p:sp>
      <p:sp>
        <p:nvSpPr>
          <p:cNvPr id="26" name="Text 19"/>
          <p:cNvSpPr/>
          <p:nvPr/>
        </p:nvSpPr>
        <p:spPr>
          <a:xfrm>
            <a:off x="6803136" y="5943600"/>
            <a:ext cx="4663440" cy="85953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Required security baseline: meet or exceed IMSAS security guidelines</a:t>
            </a:r>
            <a:endParaRPr lang="en-US" sz="1800" dirty="0"/>
          </a:p>
        </p:txBody>
      </p:sp>
      <p:sp>
        <p:nvSpPr>
          <p:cNvPr id="27" name="Shape 20"/>
          <p:cNvSpPr/>
          <p:nvPr/>
        </p:nvSpPr>
        <p:spPr>
          <a:xfrm>
            <a:off x="12070080" y="2999232"/>
            <a:ext cx="5303520" cy="4526280"/>
          </a:xfrm>
          <a:prstGeom prst="roundRect">
            <a:avLst>
              <a:gd name="adj" fmla="val 2424"/>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4" descr="preencoded.png">    </p:cNvPr>
          <p:cNvPicPr>
            <a:picLocks noChangeAspect="1"/>
          </p:cNvPicPr>
          <p:nvPr/>
        </p:nvPicPr>
        <p:blipFill>
          <a:blip r:embed="rId6"/>
          <a:stretch>
            <a:fillRect/>
          </a:stretch>
        </p:blipFill>
        <p:spPr>
          <a:xfrm>
            <a:off x="12070080" y="2999232"/>
            <a:ext cx="5303520" cy="4526280"/>
          </a:xfrm>
          <a:prstGeom prst="rect">
            <a:avLst/>
          </a:prstGeom>
        </p:spPr>
      </p:pic>
      <p:pic>
        <p:nvPicPr>
          <p:cNvPr id="29" name="Image 5" descr="preencoded.png">    </p:cNvPr>
          <p:cNvPicPr>
            <a:picLocks noChangeAspect="1"/>
          </p:cNvPicPr>
          <p:nvPr/>
        </p:nvPicPr>
        <p:blipFill>
          <a:blip r:embed="rId7"/>
          <a:stretch>
            <a:fillRect/>
          </a:stretch>
        </p:blipFill>
        <p:spPr>
          <a:xfrm>
            <a:off x="12298680" y="3209544"/>
            <a:ext cx="347472" cy="347472"/>
          </a:xfrm>
          <a:prstGeom prst="rect">
            <a:avLst/>
          </a:prstGeom>
        </p:spPr>
      </p:pic>
      <p:sp>
        <p:nvSpPr>
          <p:cNvPr id="30" name="Text 21"/>
          <p:cNvSpPr/>
          <p:nvPr/>
        </p:nvSpPr>
        <p:spPr>
          <a:xfrm>
            <a:off x="12819888" y="3209544"/>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Release evidence</a:t>
            </a:r>
            <a:endParaRPr lang="en-US" sz="2000" dirty="0"/>
          </a:p>
        </p:txBody>
      </p:sp>
      <p:sp>
        <p:nvSpPr>
          <p:cNvPr id="31" name="Text 22"/>
          <p:cNvSpPr/>
          <p:nvPr/>
        </p:nvSpPr>
        <p:spPr>
          <a:xfrm>
            <a:off x="12380976" y="3968496"/>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Retain results by build, release and test cycle</a:t>
            </a:r>
            <a:endParaRPr lang="en-US" sz="1800" dirty="0"/>
          </a:p>
        </p:txBody>
      </p:sp>
      <p:sp>
        <p:nvSpPr>
          <p:cNvPr id="32" name="Text 23"/>
          <p:cNvSpPr/>
          <p:nvPr/>
        </p:nvSpPr>
        <p:spPr>
          <a:xfrm>
            <a:off x="12380976" y="4626864"/>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Feed results into comparison reports</a:t>
            </a:r>
            <a:endParaRPr lang="en-US" sz="1800" dirty="0"/>
          </a:p>
        </p:txBody>
      </p:sp>
      <p:sp>
        <p:nvSpPr>
          <p:cNvPr id="33" name="Text 24"/>
          <p:cNvSpPr/>
          <p:nvPr/>
        </p:nvSpPr>
        <p:spPr>
          <a:xfrm>
            <a:off x="12380976" y="5285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Return results and traceable test evidence to RAG</a:t>
            </a:r>
            <a:endParaRPr lang="en-US" sz="1800" dirty="0"/>
          </a:p>
        </p:txBody>
      </p:sp>
      <p:sp>
        <p:nvSpPr>
          <p:cNvPr id="34" name="Shape 25"/>
          <p:cNvSpPr/>
          <p:nvPr/>
        </p:nvSpPr>
        <p:spPr>
          <a:xfrm>
            <a:off x="914400"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5" name="Image 6" descr="preencoded.png">    </p:cNvPr>
          <p:cNvPicPr>
            <a:picLocks noChangeAspect="1"/>
          </p:cNvPicPr>
          <p:nvPr/>
        </p:nvPicPr>
        <p:blipFill>
          <a:blip r:embed="rId8"/>
          <a:stretch>
            <a:fillRect/>
          </a:stretch>
        </p:blipFill>
        <p:spPr>
          <a:xfrm>
            <a:off x="914400" y="7882128"/>
            <a:ext cx="3922776" cy="731520"/>
          </a:xfrm>
          <a:prstGeom prst="rect">
            <a:avLst/>
          </a:prstGeom>
        </p:spPr>
      </p:pic>
      <p:pic>
        <p:nvPicPr>
          <p:cNvPr id="36" name="Image 7" descr="preencoded.png">    </p:cNvPr>
          <p:cNvPicPr>
            <a:picLocks noChangeAspect="1"/>
          </p:cNvPicPr>
          <p:nvPr/>
        </p:nvPicPr>
        <p:blipFill>
          <a:blip r:embed="rId9"/>
          <a:stretch>
            <a:fillRect/>
          </a:stretch>
        </p:blipFill>
        <p:spPr>
          <a:xfrm>
            <a:off x="1042416" y="8101584"/>
            <a:ext cx="292608" cy="292608"/>
          </a:xfrm>
          <a:prstGeom prst="rect">
            <a:avLst/>
          </a:prstGeom>
        </p:spPr>
      </p:pic>
      <p:sp>
        <p:nvSpPr>
          <p:cNvPr id="37" name="Text 26"/>
          <p:cNvSpPr/>
          <p:nvPr/>
        </p:nvSpPr>
        <p:spPr>
          <a:xfrm>
            <a:off x="1417320"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Trigger</a:t>
            </a:r>
            <a:endParaRPr lang="en-US" sz="1700" dirty="0"/>
          </a:p>
        </p:txBody>
      </p:sp>
      <p:sp>
        <p:nvSpPr>
          <p:cNvPr id="38" name="Shape 27"/>
          <p:cNvSpPr/>
          <p:nvPr/>
        </p:nvSpPr>
        <p:spPr>
          <a:xfrm>
            <a:off x="4860036" y="8247888"/>
            <a:ext cx="210312" cy="0"/>
          </a:xfrm>
          <a:prstGeom prst="line">
            <a:avLst/>
          </a:prstGeom>
          <a:noFill/>
          <a:ln w="20320">
            <a:solidFill>
              <a:srgbClr val="7135CE"/>
            </a:solidFill>
            <a:prstDash val="solid"/>
            <a:tailEnd type="triangle"/>
          </a:ln>
        </p:spPr>
      </p:sp>
      <p:sp>
        <p:nvSpPr>
          <p:cNvPr id="39" name="Shape 28"/>
          <p:cNvSpPr/>
          <p:nvPr/>
        </p:nvSpPr>
        <p:spPr>
          <a:xfrm>
            <a:off x="5093208"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0" name="Image 8" descr="preencoded.png">    </p:cNvPr>
          <p:cNvPicPr>
            <a:picLocks noChangeAspect="1"/>
          </p:cNvPicPr>
          <p:nvPr/>
        </p:nvPicPr>
        <p:blipFill>
          <a:blip r:embed="rId10"/>
          <a:stretch>
            <a:fillRect/>
          </a:stretch>
        </p:blipFill>
        <p:spPr>
          <a:xfrm>
            <a:off x="5093208" y="7882128"/>
            <a:ext cx="3922776" cy="731520"/>
          </a:xfrm>
          <a:prstGeom prst="rect">
            <a:avLst/>
          </a:prstGeom>
        </p:spPr>
      </p:pic>
      <p:pic>
        <p:nvPicPr>
          <p:cNvPr id="41" name="Image 9" descr="preencoded.png">    </p:cNvPr>
          <p:cNvPicPr>
            <a:picLocks noChangeAspect="1"/>
          </p:cNvPicPr>
          <p:nvPr/>
        </p:nvPicPr>
        <p:blipFill>
          <a:blip r:embed="rId11"/>
          <a:stretch>
            <a:fillRect/>
          </a:stretch>
        </p:blipFill>
        <p:spPr>
          <a:xfrm>
            <a:off x="5221224" y="8101584"/>
            <a:ext cx="292608" cy="292608"/>
          </a:xfrm>
          <a:prstGeom prst="rect">
            <a:avLst/>
          </a:prstGeom>
        </p:spPr>
      </p:pic>
      <p:sp>
        <p:nvSpPr>
          <p:cNvPr id="42" name="Text 29"/>
          <p:cNvSpPr/>
          <p:nvPr/>
        </p:nvSpPr>
        <p:spPr>
          <a:xfrm>
            <a:off x="5596128"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Execute quality gates</a:t>
            </a:r>
            <a:endParaRPr lang="en-US" sz="1700" dirty="0"/>
          </a:p>
        </p:txBody>
      </p:sp>
      <p:sp>
        <p:nvSpPr>
          <p:cNvPr id="43" name="Shape 30"/>
          <p:cNvSpPr/>
          <p:nvPr/>
        </p:nvSpPr>
        <p:spPr>
          <a:xfrm>
            <a:off x="9038844" y="8247888"/>
            <a:ext cx="210312" cy="0"/>
          </a:xfrm>
          <a:prstGeom prst="line">
            <a:avLst/>
          </a:prstGeom>
          <a:noFill/>
          <a:ln w="20320">
            <a:solidFill>
              <a:srgbClr val="7135CE"/>
            </a:solidFill>
            <a:prstDash val="solid"/>
            <a:tailEnd type="triangle"/>
          </a:ln>
        </p:spPr>
      </p:sp>
      <p:sp>
        <p:nvSpPr>
          <p:cNvPr id="44" name="Shape 31"/>
          <p:cNvSpPr/>
          <p:nvPr/>
        </p:nvSpPr>
        <p:spPr>
          <a:xfrm>
            <a:off x="9272016"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5" name="Image 10" descr="preencoded.png">    </p:cNvPr>
          <p:cNvPicPr>
            <a:picLocks noChangeAspect="1"/>
          </p:cNvPicPr>
          <p:nvPr/>
        </p:nvPicPr>
        <p:blipFill>
          <a:blip r:embed="rId12"/>
          <a:stretch>
            <a:fillRect/>
          </a:stretch>
        </p:blipFill>
        <p:spPr>
          <a:xfrm>
            <a:off x="9272016" y="7882128"/>
            <a:ext cx="3922776" cy="731520"/>
          </a:xfrm>
          <a:prstGeom prst="rect">
            <a:avLst/>
          </a:prstGeom>
        </p:spPr>
      </p:pic>
      <p:pic>
        <p:nvPicPr>
          <p:cNvPr id="46" name="Image 11" descr="preencoded.png">    </p:cNvPr>
          <p:cNvPicPr>
            <a:picLocks noChangeAspect="1"/>
          </p:cNvPicPr>
          <p:nvPr/>
        </p:nvPicPr>
        <p:blipFill>
          <a:blip r:embed="rId13"/>
          <a:stretch>
            <a:fillRect/>
          </a:stretch>
        </p:blipFill>
        <p:spPr>
          <a:xfrm>
            <a:off x="9400032" y="8101584"/>
            <a:ext cx="292608" cy="292608"/>
          </a:xfrm>
          <a:prstGeom prst="rect">
            <a:avLst/>
          </a:prstGeom>
        </p:spPr>
      </p:pic>
      <p:sp>
        <p:nvSpPr>
          <p:cNvPr id="47" name="Text 32"/>
          <p:cNvSpPr/>
          <p:nvPr/>
        </p:nvSpPr>
        <p:spPr>
          <a:xfrm>
            <a:off x="9774936"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Capture + report results</a:t>
            </a:r>
            <a:endParaRPr lang="en-US" sz="1700" dirty="0"/>
          </a:p>
        </p:txBody>
      </p:sp>
      <p:sp>
        <p:nvSpPr>
          <p:cNvPr id="48" name="Shape 33"/>
          <p:cNvSpPr/>
          <p:nvPr/>
        </p:nvSpPr>
        <p:spPr>
          <a:xfrm>
            <a:off x="13217652" y="8247888"/>
            <a:ext cx="210312" cy="0"/>
          </a:xfrm>
          <a:prstGeom prst="line">
            <a:avLst/>
          </a:prstGeom>
          <a:noFill/>
          <a:ln w="20320">
            <a:solidFill>
              <a:srgbClr val="7135CE"/>
            </a:solidFill>
            <a:prstDash val="solid"/>
            <a:tailEnd type="triangle"/>
          </a:ln>
        </p:spPr>
      </p:sp>
      <p:sp>
        <p:nvSpPr>
          <p:cNvPr id="49" name="Shape 34"/>
          <p:cNvSpPr/>
          <p:nvPr/>
        </p:nvSpPr>
        <p:spPr>
          <a:xfrm>
            <a:off x="13450824" y="7882128"/>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0" name="Image 12" descr="preencoded.png">    </p:cNvPr>
          <p:cNvPicPr>
            <a:picLocks noChangeAspect="1"/>
          </p:cNvPicPr>
          <p:nvPr/>
        </p:nvPicPr>
        <p:blipFill>
          <a:blip r:embed="rId14"/>
          <a:stretch>
            <a:fillRect/>
          </a:stretch>
        </p:blipFill>
        <p:spPr>
          <a:xfrm>
            <a:off x="13450824" y="7882128"/>
            <a:ext cx="3922776" cy="731520"/>
          </a:xfrm>
          <a:prstGeom prst="rect">
            <a:avLst/>
          </a:prstGeom>
        </p:spPr>
      </p:pic>
      <p:pic>
        <p:nvPicPr>
          <p:cNvPr id="51" name="Image 13" descr="preencoded.png">    </p:cNvPr>
          <p:cNvPicPr>
            <a:picLocks noChangeAspect="1"/>
          </p:cNvPicPr>
          <p:nvPr/>
        </p:nvPicPr>
        <p:blipFill>
          <a:blip r:embed="rId15"/>
          <a:stretch>
            <a:fillRect/>
          </a:stretch>
        </p:blipFill>
        <p:spPr>
          <a:xfrm>
            <a:off x="13578840" y="8101584"/>
            <a:ext cx="292608" cy="292608"/>
          </a:xfrm>
          <a:prstGeom prst="rect">
            <a:avLst/>
          </a:prstGeom>
        </p:spPr>
      </p:pic>
      <p:sp>
        <p:nvSpPr>
          <p:cNvPr id="52" name="Text 35"/>
          <p:cNvSpPr/>
          <p:nvPr/>
        </p:nvSpPr>
        <p:spPr>
          <a:xfrm>
            <a:off x="13953744" y="7973568"/>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Correct / rerun or promote</a:t>
            </a:r>
            <a:endParaRPr lang="en-US" sz="1700" dirty="0"/>
          </a:p>
        </p:txBody>
      </p:sp>
      <p:sp>
        <p:nvSpPr>
          <p:cNvPr id="53" name="Text 36"/>
          <p:cNvSpPr/>
          <p:nvPr/>
        </p:nvSpPr>
        <p:spPr>
          <a:xfrm>
            <a:off x="914400" y="8979408"/>
            <a:ext cx="16459200" cy="502920"/>
          </a:xfrm>
          <a:prstGeom prst="rect">
            <a:avLst/>
          </a:prstGeom>
          <a:noFill/>
          <a:ln/>
        </p:spPr>
        <p:txBody>
          <a:bodyPr wrap="square" lIns="0" tIns="0" rIns="0" bIns="0" rtlCol="0" anchor="ctr">
            <a:normAutofit/>
          </a:bodyPr>
          <a:lstStyle/>
          <a:p>
            <a:pPr indent="0" marL="0">
              <a:buNone/>
            </a:pPr>
            <a:r>
              <a:rPr lang="en-US" sz="1700" dirty="0">
                <a:solidFill>
                  <a:srgbClr val="52658D"/>
                </a:solidFill>
                <a:latin typeface="Inter" pitchFamily="34" charset="0"/>
                <a:ea typeface="Inter" pitchFamily="34" charset="-122"/>
                <a:cs typeface="Inter" pitchFamily="34" charset="-120"/>
              </a:rPr>
              <a:t>Security criteria require verification against SonarQube and IMSAS guidelines; compliance is not asserted.</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EXECUTION &amp; REPORTING</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Consolidated Test Results — One View, Complete Traceability</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14  /  19</a:t>
            </a:r>
            <a:endParaRPr lang="en-US" sz="1200" dirty="0"/>
          </a:p>
        </p:txBody>
      </p:sp>
      <p:sp>
        <p:nvSpPr>
          <p:cNvPr id="11" name="Shape 8"/>
          <p:cNvSpPr/>
          <p:nvPr/>
        </p:nvSpPr>
        <p:spPr>
          <a:xfrm>
            <a:off x="914400" y="288036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914400" y="2880360"/>
            <a:ext cx="3922776" cy="777240"/>
          </a:xfrm>
          <a:prstGeom prst="rect">
            <a:avLst/>
          </a:prstGeom>
        </p:spPr>
      </p:pic>
      <p:pic>
        <p:nvPicPr>
          <p:cNvPr id="13" name="Image 1" descr="preencoded.png">    </p:cNvPr>
          <p:cNvPicPr>
            <a:picLocks noChangeAspect="1"/>
          </p:cNvPicPr>
          <p:nvPr/>
        </p:nvPicPr>
        <p:blipFill>
          <a:blip r:embed="rId3"/>
          <a:stretch>
            <a:fillRect/>
          </a:stretch>
        </p:blipFill>
        <p:spPr>
          <a:xfrm>
            <a:off x="1042416" y="3122676"/>
            <a:ext cx="292608" cy="292608"/>
          </a:xfrm>
          <a:prstGeom prst="rect">
            <a:avLst/>
          </a:prstGeom>
        </p:spPr>
      </p:pic>
      <p:sp>
        <p:nvSpPr>
          <p:cNvPr id="14" name="Text 9"/>
          <p:cNvSpPr/>
          <p:nvPr/>
        </p:nvSpPr>
        <p:spPr>
          <a:xfrm>
            <a:off x="1417320" y="297180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CI Test Execution</a:t>
            </a:r>
            <a:endParaRPr lang="en-US" sz="1800" dirty="0"/>
          </a:p>
        </p:txBody>
      </p:sp>
      <p:sp>
        <p:nvSpPr>
          <p:cNvPr id="15" name="Shape 10"/>
          <p:cNvSpPr/>
          <p:nvPr/>
        </p:nvSpPr>
        <p:spPr>
          <a:xfrm>
            <a:off x="4860036" y="3268980"/>
            <a:ext cx="210312" cy="0"/>
          </a:xfrm>
          <a:prstGeom prst="line">
            <a:avLst/>
          </a:prstGeom>
          <a:noFill/>
          <a:ln w="20320">
            <a:solidFill>
              <a:srgbClr val="7135CE"/>
            </a:solidFill>
            <a:prstDash val="solid"/>
            <a:tailEnd type="triangle"/>
          </a:ln>
        </p:spPr>
      </p:sp>
      <p:sp>
        <p:nvSpPr>
          <p:cNvPr id="16" name="Shape 11"/>
          <p:cNvSpPr/>
          <p:nvPr/>
        </p:nvSpPr>
        <p:spPr>
          <a:xfrm>
            <a:off x="5093208" y="288036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2" descr="preencoded.png">    </p:cNvPr>
          <p:cNvPicPr>
            <a:picLocks noChangeAspect="1"/>
          </p:cNvPicPr>
          <p:nvPr/>
        </p:nvPicPr>
        <p:blipFill>
          <a:blip r:embed="rId4"/>
          <a:stretch>
            <a:fillRect/>
          </a:stretch>
        </p:blipFill>
        <p:spPr>
          <a:xfrm>
            <a:off x="5093208" y="2880360"/>
            <a:ext cx="3922776" cy="777240"/>
          </a:xfrm>
          <a:prstGeom prst="rect">
            <a:avLst/>
          </a:prstGeom>
        </p:spPr>
      </p:pic>
      <p:pic>
        <p:nvPicPr>
          <p:cNvPr id="18" name="Image 3" descr="preencoded.png">    </p:cNvPr>
          <p:cNvPicPr>
            <a:picLocks noChangeAspect="1"/>
          </p:cNvPicPr>
          <p:nvPr/>
        </p:nvPicPr>
        <p:blipFill>
          <a:blip r:embed="rId5"/>
          <a:stretch>
            <a:fillRect/>
          </a:stretch>
        </p:blipFill>
        <p:spPr>
          <a:xfrm>
            <a:off x="5221224" y="3122676"/>
            <a:ext cx="292608" cy="292608"/>
          </a:xfrm>
          <a:prstGeom prst="rect">
            <a:avLst/>
          </a:prstGeom>
        </p:spPr>
      </p:pic>
      <p:sp>
        <p:nvSpPr>
          <p:cNvPr id="19" name="Text 12"/>
          <p:cNvSpPr/>
          <p:nvPr/>
        </p:nvSpPr>
        <p:spPr>
          <a:xfrm>
            <a:off x="5596128" y="297180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Release-tagged Results Folder</a:t>
            </a:r>
            <a:endParaRPr lang="en-US" sz="1800" dirty="0"/>
          </a:p>
        </p:txBody>
      </p:sp>
      <p:sp>
        <p:nvSpPr>
          <p:cNvPr id="20" name="Shape 13"/>
          <p:cNvSpPr/>
          <p:nvPr/>
        </p:nvSpPr>
        <p:spPr>
          <a:xfrm>
            <a:off x="9038844" y="3268980"/>
            <a:ext cx="210312" cy="0"/>
          </a:xfrm>
          <a:prstGeom prst="line">
            <a:avLst/>
          </a:prstGeom>
          <a:noFill/>
          <a:ln w="20320">
            <a:solidFill>
              <a:srgbClr val="7135CE"/>
            </a:solidFill>
            <a:prstDash val="solid"/>
            <a:tailEnd type="triangle"/>
          </a:ln>
        </p:spPr>
      </p:sp>
      <p:sp>
        <p:nvSpPr>
          <p:cNvPr id="21" name="Shape 14"/>
          <p:cNvSpPr/>
          <p:nvPr/>
        </p:nvSpPr>
        <p:spPr>
          <a:xfrm>
            <a:off x="9272016" y="288036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2" name="Image 4" descr="preencoded.png">    </p:cNvPr>
          <p:cNvPicPr>
            <a:picLocks noChangeAspect="1"/>
          </p:cNvPicPr>
          <p:nvPr/>
        </p:nvPicPr>
        <p:blipFill>
          <a:blip r:embed="rId6"/>
          <a:stretch>
            <a:fillRect/>
          </a:stretch>
        </p:blipFill>
        <p:spPr>
          <a:xfrm>
            <a:off x="9272016" y="2880360"/>
            <a:ext cx="3922776" cy="777240"/>
          </a:xfrm>
          <a:prstGeom prst="rect">
            <a:avLst/>
          </a:prstGeom>
        </p:spPr>
      </p:pic>
      <p:pic>
        <p:nvPicPr>
          <p:cNvPr id="23" name="Image 5" descr="preencoded.png">    </p:cNvPr>
          <p:cNvPicPr>
            <a:picLocks noChangeAspect="1"/>
          </p:cNvPicPr>
          <p:nvPr/>
        </p:nvPicPr>
        <p:blipFill>
          <a:blip r:embed="rId7"/>
          <a:stretch>
            <a:fillRect/>
          </a:stretch>
        </p:blipFill>
        <p:spPr>
          <a:xfrm>
            <a:off x="9400032" y="3122676"/>
            <a:ext cx="292608" cy="292608"/>
          </a:xfrm>
          <a:prstGeom prst="rect">
            <a:avLst/>
          </a:prstGeom>
        </p:spPr>
      </p:pic>
      <p:sp>
        <p:nvSpPr>
          <p:cNvPr id="24" name="Text 15"/>
          <p:cNvSpPr/>
          <p:nvPr/>
        </p:nvSpPr>
        <p:spPr>
          <a:xfrm>
            <a:off x="9774936" y="297180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Consolidated HTML Report</a:t>
            </a:r>
            <a:endParaRPr lang="en-US" sz="1800" dirty="0"/>
          </a:p>
        </p:txBody>
      </p:sp>
      <p:sp>
        <p:nvSpPr>
          <p:cNvPr id="25" name="Shape 16"/>
          <p:cNvSpPr/>
          <p:nvPr/>
        </p:nvSpPr>
        <p:spPr>
          <a:xfrm>
            <a:off x="13217652" y="3268980"/>
            <a:ext cx="210312" cy="0"/>
          </a:xfrm>
          <a:prstGeom prst="line">
            <a:avLst/>
          </a:prstGeom>
          <a:noFill/>
          <a:ln w="20320">
            <a:solidFill>
              <a:srgbClr val="7135CE"/>
            </a:solidFill>
            <a:prstDash val="solid"/>
            <a:tailEnd type="triangle"/>
          </a:ln>
        </p:spPr>
      </p:sp>
      <p:sp>
        <p:nvSpPr>
          <p:cNvPr id="26" name="Shape 17"/>
          <p:cNvSpPr/>
          <p:nvPr/>
        </p:nvSpPr>
        <p:spPr>
          <a:xfrm>
            <a:off x="13450824" y="2880360"/>
            <a:ext cx="3922776"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7" name="Image 6" descr="preencoded.png">    </p:cNvPr>
          <p:cNvPicPr>
            <a:picLocks noChangeAspect="1"/>
          </p:cNvPicPr>
          <p:nvPr/>
        </p:nvPicPr>
        <p:blipFill>
          <a:blip r:embed="rId8"/>
          <a:stretch>
            <a:fillRect/>
          </a:stretch>
        </p:blipFill>
        <p:spPr>
          <a:xfrm>
            <a:off x="13450824" y="2880360"/>
            <a:ext cx="3922776" cy="777240"/>
          </a:xfrm>
          <a:prstGeom prst="rect">
            <a:avLst/>
          </a:prstGeom>
        </p:spPr>
      </p:pic>
      <p:pic>
        <p:nvPicPr>
          <p:cNvPr id="28" name="Image 7" descr="preencoded.png">    </p:cNvPr>
          <p:cNvPicPr>
            <a:picLocks noChangeAspect="1"/>
          </p:cNvPicPr>
          <p:nvPr/>
        </p:nvPicPr>
        <p:blipFill>
          <a:blip r:embed="rId9"/>
          <a:stretch>
            <a:fillRect/>
          </a:stretch>
        </p:blipFill>
        <p:spPr>
          <a:xfrm>
            <a:off x="13578840" y="3122676"/>
            <a:ext cx="292608" cy="292608"/>
          </a:xfrm>
          <a:prstGeom prst="rect">
            <a:avLst/>
          </a:prstGeom>
        </p:spPr>
      </p:pic>
      <p:sp>
        <p:nvSpPr>
          <p:cNvPr id="29" name="Text 18"/>
          <p:cNvSpPr/>
          <p:nvPr/>
        </p:nvSpPr>
        <p:spPr>
          <a:xfrm>
            <a:off x="13953744" y="2971800"/>
            <a:ext cx="3282696" cy="594360"/>
          </a:xfrm>
          <a:prstGeom prst="rect">
            <a:avLst/>
          </a:prstGeom>
          <a:noFill/>
          <a:ln/>
        </p:spPr>
        <p:txBody>
          <a:bodyPr wrap="square" lIns="0" tIns="0" rIns="0" bIns="0" rtlCol="0" anchor="ctr">
            <a:normAutofit/>
          </a:bodyPr>
          <a:lstStyle/>
          <a:p>
            <a:pPr algn="ctr" indent="0" marL="0">
              <a:buNone/>
            </a:pPr>
            <a:r>
              <a:rPr lang="en-US" sz="1800" b="1" dirty="0">
                <a:solidFill>
                  <a:srgbClr val="253E78"/>
                </a:solidFill>
                <a:latin typeface="Poppins" pitchFamily="34" charset="0"/>
                <a:ea typeface="Poppins" pitchFamily="34" charset="-122"/>
                <a:cs typeface="Poppins" pitchFamily="34" charset="-120"/>
              </a:rPr>
              <a:t>Layer-wise Reports</a:t>
            </a:r>
            <a:endParaRPr lang="en-US" sz="1800" dirty="0"/>
          </a:p>
        </p:txBody>
      </p:sp>
      <p:sp>
        <p:nvSpPr>
          <p:cNvPr id="30" name="Text 19"/>
          <p:cNvSpPr/>
          <p:nvPr/>
        </p:nvSpPr>
        <p:spPr>
          <a:xfrm>
            <a:off x="914400" y="4023360"/>
            <a:ext cx="16459200" cy="292608"/>
          </a:xfrm>
          <a:prstGeom prst="rect">
            <a:avLst/>
          </a:prstGeom>
          <a:noFill/>
          <a:ln/>
        </p:spPr>
        <p:txBody>
          <a:bodyPr wrap="square" lIns="0" tIns="0" rIns="0" bIns="0" rtlCol="0" anchor="ctr">
            <a:normAutofit/>
          </a:bodyPr>
          <a:lstStyle/>
          <a:p>
            <a:pPr indent="0" marL="0">
              <a:buNone/>
            </a:pPr>
            <a:r>
              <a:rPr lang="en-US" sz="1400" b="1" dirty="0">
                <a:solidFill>
                  <a:srgbClr val="2563EB"/>
                </a:solidFill>
                <a:latin typeface="Poppins" pitchFamily="34" charset="0"/>
                <a:ea typeface="Poppins" pitchFamily="34" charset="-122"/>
                <a:cs typeface="Poppins" pitchFamily="34" charset="-120"/>
              </a:rPr>
              <a:t>LAYER-WISE REPORTS</a:t>
            </a:r>
            <a:endParaRPr lang="en-US" sz="1400" dirty="0"/>
          </a:p>
        </p:txBody>
      </p:sp>
      <p:sp>
        <p:nvSpPr>
          <p:cNvPr id="31" name="Shape 20"/>
          <p:cNvSpPr/>
          <p:nvPr/>
        </p:nvSpPr>
        <p:spPr>
          <a:xfrm>
            <a:off x="914400"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2" name="Image 8" descr="preencoded.png">    </p:cNvPr>
          <p:cNvPicPr>
            <a:picLocks noChangeAspect="1"/>
          </p:cNvPicPr>
          <p:nvPr/>
        </p:nvPicPr>
        <p:blipFill>
          <a:blip r:embed="rId10"/>
          <a:stretch>
            <a:fillRect/>
          </a:stretch>
        </p:blipFill>
        <p:spPr>
          <a:xfrm>
            <a:off x="914400" y="4443984"/>
            <a:ext cx="2529840" cy="502920"/>
          </a:xfrm>
          <a:prstGeom prst="rect">
            <a:avLst/>
          </a:prstGeom>
        </p:spPr>
      </p:pic>
      <p:sp>
        <p:nvSpPr>
          <p:cNvPr id="33" name="Text 21"/>
          <p:cNvSpPr/>
          <p:nvPr/>
        </p:nvSpPr>
        <p:spPr>
          <a:xfrm>
            <a:off x="1042416"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253E78"/>
                </a:solidFill>
                <a:latin typeface="Poppins" pitchFamily="34" charset="0"/>
                <a:ea typeface="Poppins" pitchFamily="34" charset="-122"/>
                <a:cs typeface="Poppins" pitchFamily="34" charset="-120"/>
              </a:rPr>
              <a:t>Static Code Analysis report</a:t>
            </a:r>
            <a:endParaRPr lang="en-US" sz="1400" dirty="0"/>
          </a:p>
        </p:txBody>
      </p:sp>
      <p:sp>
        <p:nvSpPr>
          <p:cNvPr id="34" name="Shape 22"/>
          <p:cNvSpPr/>
          <p:nvPr/>
        </p:nvSpPr>
        <p:spPr>
          <a:xfrm>
            <a:off x="3467100" y="4695444"/>
            <a:ext cx="210312" cy="0"/>
          </a:xfrm>
          <a:prstGeom prst="line">
            <a:avLst/>
          </a:prstGeom>
          <a:noFill/>
          <a:ln w="20320">
            <a:solidFill>
              <a:srgbClr val="7135CE"/>
            </a:solidFill>
            <a:prstDash val="solid"/>
            <a:tailEnd type="triangle"/>
          </a:ln>
        </p:spPr>
      </p:sp>
      <p:sp>
        <p:nvSpPr>
          <p:cNvPr id="35" name="Shape 23"/>
          <p:cNvSpPr/>
          <p:nvPr/>
        </p:nvSpPr>
        <p:spPr>
          <a:xfrm>
            <a:off x="3700272"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6" name="Image 9" descr="preencoded.png">    </p:cNvPr>
          <p:cNvPicPr>
            <a:picLocks noChangeAspect="1"/>
          </p:cNvPicPr>
          <p:nvPr/>
        </p:nvPicPr>
        <p:blipFill>
          <a:blip r:embed="rId11"/>
          <a:stretch>
            <a:fillRect/>
          </a:stretch>
        </p:blipFill>
        <p:spPr>
          <a:xfrm>
            <a:off x="3700272" y="4443984"/>
            <a:ext cx="2529840" cy="502920"/>
          </a:xfrm>
          <a:prstGeom prst="rect">
            <a:avLst/>
          </a:prstGeom>
        </p:spPr>
      </p:pic>
      <p:sp>
        <p:nvSpPr>
          <p:cNvPr id="37" name="Text 24"/>
          <p:cNvSpPr/>
          <p:nvPr/>
        </p:nvSpPr>
        <p:spPr>
          <a:xfrm>
            <a:off x="3828288"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7135CE"/>
                </a:solidFill>
                <a:latin typeface="Poppins" pitchFamily="34" charset="0"/>
                <a:ea typeface="Poppins" pitchFamily="34" charset="-122"/>
                <a:cs typeface="Poppins" pitchFamily="34" charset="-120"/>
              </a:rPr>
              <a:t>Unit</a:t>
            </a:r>
            <a:endParaRPr lang="en-US" sz="1400" dirty="0"/>
          </a:p>
        </p:txBody>
      </p:sp>
      <p:sp>
        <p:nvSpPr>
          <p:cNvPr id="38" name="Shape 25"/>
          <p:cNvSpPr/>
          <p:nvPr/>
        </p:nvSpPr>
        <p:spPr>
          <a:xfrm>
            <a:off x="6252972" y="4695444"/>
            <a:ext cx="210312" cy="0"/>
          </a:xfrm>
          <a:prstGeom prst="line">
            <a:avLst/>
          </a:prstGeom>
          <a:noFill/>
          <a:ln w="20320">
            <a:solidFill>
              <a:srgbClr val="7135CE"/>
            </a:solidFill>
            <a:prstDash val="solid"/>
            <a:tailEnd type="triangle"/>
          </a:ln>
        </p:spPr>
      </p:sp>
      <p:sp>
        <p:nvSpPr>
          <p:cNvPr id="39" name="Shape 26"/>
          <p:cNvSpPr/>
          <p:nvPr/>
        </p:nvSpPr>
        <p:spPr>
          <a:xfrm>
            <a:off x="6486144"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0" name="Image 10" descr="preencoded.png">    </p:cNvPr>
          <p:cNvPicPr>
            <a:picLocks noChangeAspect="1"/>
          </p:cNvPicPr>
          <p:nvPr/>
        </p:nvPicPr>
        <p:blipFill>
          <a:blip r:embed="rId12"/>
          <a:stretch>
            <a:fillRect/>
          </a:stretch>
        </p:blipFill>
        <p:spPr>
          <a:xfrm>
            <a:off x="6486144" y="4443984"/>
            <a:ext cx="2529840" cy="502920"/>
          </a:xfrm>
          <a:prstGeom prst="rect">
            <a:avLst/>
          </a:prstGeom>
        </p:spPr>
      </p:pic>
      <p:sp>
        <p:nvSpPr>
          <p:cNvPr id="41" name="Text 27"/>
          <p:cNvSpPr/>
          <p:nvPr/>
        </p:nvSpPr>
        <p:spPr>
          <a:xfrm>
            <a:off x="6614160"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253E78"/>
                </a:solidFill>
                <a:latin typeface="Poppins" pitchFamily="34" charset="0"/>
                <a:ea typeface="Poppins" pitchFamily="34" charset="-122"/>
                <a:cs typeface="Poppins" pitchFamily="34" charset="-120"/>
              </a:rPr>
              <a:t>REST API</a:t>
            </a:r>
            <a:endParaRPr lang="en-US" sz="1400" dirty="0"/>
          </a:p>
        </p:txBody>
      </p:sp>
      <p:sp>
        <p:nvSpPr>
          <p:cNvPr id="42" name="Shape 28"/>
          <p:cNvSpPr/>
          <p:nvPr/>
        </p:nvSpPr>
        <p:spPr>
          <a:xfrm>
            <a:off x="9038844" y="4695444"/>
            <a:ext cx="210312" cy="0"/>
          </a:xfrm>
          <a:prstGeom prst="line">
            <a:avLst/>
          </a:prstGeom>
          <a:noFill/>
          <a:ln w="20320">
            <a:solidFill>
              <a:srgbClr val="7135CE"/>
            </a:solidFill>
            <a:prstDash val="solid"/>
            <a:tailEnd type="triangle"/>
          </a:ln>
        </p:spPr>
      </p:sp>
      <p:sp>
        <p:nvSpPr>
          <p:cNvPr id="43" name="Shape 29"/>
          <p:cNvSpPr/>
          <p:nvPr/>
        </p:nvSpPr>
        <p:spPr>
          <a:xfrm>
            <a:off x="9272016"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4" name="Image 11" descr="preencoded.png">    </p:cNvPr>
          <p:cNvPicPr>
            <a:picLocks noChangeAspect="1"/>
          </p:cNvPicPr>
          <p:nvPr/>
        </p:nvPicPr>
        <p:blipFill>
          <a:blip r:embed="rId13"/>
          <a:stretch>
            <a:fillRect/>
          </a:stretch>
        </p:blipFill>
        <p:spPr>
          <a:xfrm>
            <a:off x="9272016" y="4443984"/>
            <a:ext cx="2529840" cy="502920"/>
          </a:xfrm>
          <a:prstGeom prst="rect">
            <a:avLst/>
          </a:prstGeom>
        </p:spPr>
      </p:pic>
      <p:sp>
        <p:nvSpPr>
          <p:cNvPr id="45" name="Text 30"/>
          <p:cNvSpPr/>
          <p:nvPr/>
        </p:nvSpPr>
        <p:spPr>
          <a:xfrm>
            <a:off x="9400032"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7135CE"/>
                </a:solidFill>
                <a:latin typeface="Poppins" pitchFamily="34" charset="0"/>
                <a:ea typeface="Poppins" pitchFamily="34" charset="-122"/>
                <a:cs typeface="Poppins" pitchFamily="34" charset="-120"/>
              </a:rPr>
              <a:t>UI</a:t>
            </a:r>
            <a:endParaRPr lang="en-US" sz="1400" dirty="0"/>
          </a:p>
        </p:txBody>
      </p:sp>
      <p:sp>
        <p:nvSpPr>
          <p:cNvPr id="46" name="Shape 31"/>
          <p:cNvSpPr/>
          <p:nvPr/>
        </p:nvSpPr>
        <p:spPr>
          <a:xfrm>
            <a:off x="11824716" y="4695444"/>
            <a:ext cx="210312" cy="0"/>
          </a:xfrm>
          <a:prstGeom prst="line">
            <a:avLst/>
          </a:prstGeom>
          <a:noFill/>
          <a:ln w="20320">
            <a:solidFill>
              <a:srgbClr val="7135CE"/>
            </a:solidFill>
            <a:prstDash val="solid"/>
            <a:tailEnd type="triangle"/>
          </a:ln>
        </p:spPr>
      </p:sp>
      <p:sp>
        <p:nvSpPr>
          <p:cNvPr id="47" name="Shape 32"/>
          <p:cNvSpPr/>
          <p:nvPr/>
        </p:nvSpPr>
        <p:spPr>
          <a:xfrm>
            <a:off x="12057888"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12" descr="preencoded.png">    </p:cNvPr>
          <p:cNvPicPr>
            <a:picLocks noChangeAspect="1"/>
          </p:cNvPicPr>
          <p:nvPr/>
        </p:nvPicPr>
        <p:blipFill>
          <a:blip r:embed="rId14"/>
          <a:stretch>
            <a:fillRect/>
          </a:stretch>
        </p:blipFill>
        <p:spPr>
          <a:xfrm>
            <a:off x="12057888" y="4443984"/>
            <a:ext cx="2529840" cy="502920"/>
          </a:xfrm>
          <a:prstGeom prst="rect">
            <a:avLst/>
          </a:prstGeom>
        </p:spPr>
      </p:pic>
      <p:sp>
        <p:nvSpPr>
          <p:cNvPr id="49" name="Text 33"/>
          <p:cNvSpPr/>
          <p:nvPr/>
        </p:nvSpPr>
        <p:spPr>
          <a:xfrm>
            <a:off x="12185904"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253E78"/>
                </a:solidFill>
                <a:latin typeface="Poppins" pitchFamily="34" charset="0"/>
                <a:ea typeface="Poppins" pitchFamily="34" charset="-122"/>
                <a:cs typeface="Poppins" pitchFamily="34" charset="-120"/>
              </a:rPr>
              <a:t>Database</a:t>
            </a:r>
            <a:endParaRPr lang="en-US" sz="1400" dirty="0"/>
          </a:p>
        </p:txBody>
      </p:sp>
      <p:sp>
        <p:nvSpPr>
          <p:cNvPr id="50" name="Shape 34"/>
          <p:cNvSpPr/>
          <p:nvPr/>
        </p:nvSpPr>
        <p:spPr>
          <a:xfrm>
            <a:off x="14610588" y="4695444"/>
            <a:ext cx="210312" cy="0"/>
          </a:xfrm>
          <a:prstGeom prst="line">
            <a:avLst/>
          </a:prstGeom>
          <a:noFill/>
          <a:ln w="20320">
            <a:solidFill>
              <a:srgbClr val="7135CE"/>
            </a:solidFill>
            <a:prstDash val="solid"/>
            <a:tailEnd type="triangle"/>
          </a:ln>
        </p:spPr>
      </p:sp>
      <p:sp>
        <p:nvSpPr>
          <p:cNvPr id="51" name="Shape 35"/>
          <p:cNvSpPr/>
          <p:nvPr/>
        </p:nvSpPr>
        <p:spPr>
          <a:xfrm>
            <a:off x="14843760" y="4443984"/>
            <a:ext cx="2529840" cy="502920"/>
          </a:xfrm>
          <a:prstGeom prst="roundRect">
            <a:avLst>
              <a:gd name="adj" fmla="val 218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2" name="Image 13" descr="preencoded.png">    </p:cNvPr>
          <p:cNvPicPr>
            <a:picLocks noChangeAspect="1"/>
          </p:cNvPicPr>
          <p:nvPr/>
        </p:nvPicPr>
        <p:blipFill>
          <a:blip r:embed="rId15"/>
          <a:stretch>
            <a:fillRect/>
          </a:stretch>
        </p:blipFill>
        <p:spPr>
          <a:xfrm>
            <a:off x="14843760" y="4443984"/>
            <a:ext cx="2529840" cy="502920"/>
          </a:xfrm>
          <a:prstGeom prst="rect">
            <a:avLst/>
          </a:prstGeom>
        </p:spPr>
      </p:pic>
      <p:sp>
        <p:nvSpPr>
          <p:cNvPr id="53" name="Text 36"/>
          <p:cNvSpPr/>
          <p:nvPr/>
        </p:nvSpPr>
        <p:spPr>
          <a:xfrm>
            <a:off x="14971776" y="4535424"/>
            <a:ext cx="2273808" cy="320040"/>
          </a:xfrm>
          <a:prstGeom prst="rect">
            <a:avLst/>
          </a:prstGeom>
          <a:noFill/>
          <a:ln/>
        </p:spPr>
        <p:txBody>
          <a:bodyPr wrap="square" lIns="0" tIns="0" rIns="0" bIns="0" rtlCol="0" anchor="ctr">
            <a:normAutofit/>
          </a:bodyPr>
          <a:lstStyle/>
          <a:p>
            <a:pPr algn="ctr" indent="0" marL="0">
              <a:buNone/>
            </a:pPr>
            <a:r>
              <a:rPr lang="en-US" sz="1400" b="1" dirty="0">
                <a:solidFill>
                  <a:srgbClr val="7135CE"/>
                </a:solidFill>
                <a:latin typeface="Poppins" pitchFamily="34" charset="0"/>
                <a:ea typeface="Poppins" pitchFamily="34" charset="-122"/>
                <a:cs typeface="Poppins" pitchFamily="34" charset="-120"/>
              </a:rPr>
              <a:t>Performance</a:t>
            </a:r>
            <a:endParaRPr lang="en-US" sz="1400" dirty="0"/>
          </a:p>
        </p:txBody>
      </p:sp>
      <p:sp>
        <p:nvSpPr>
          <p:cNvPr id="54" name="Text 37"/>
          <p:cNvSpPr/>
          <p:nvPr/>
        </p:nvSpPr>
        <p:spPr>
          <a:xfrm>
            <a:off x="914400" y="5212080"/>
            <a:ext cx="16459200" cy="292608"/>
          </a:xfrm>
          <a:prstGeom prst="rect">
            <a:avLst/>
          </a:prstGeom>
          <a:noFill/>
          <a:ln/>
        </p:spPr>
        <p:txBody>
          <a:bodyPr wrap="square" lIns="0" tIns="0" rIns="0" bIns="0" rtlCol="0" anchor="ctr">
            <a:normAutofit/>
          </a:bodyPr>
          <a:lstStyle/>
          <a:p>
            <a:pPr indent="0" marL="0">
              <a:buNone/>
            </a:pPr>
            <a:r>
              <a:rPr lang="en-US" sz="1400" b="1" dirty="0">
                <a:solidFill>
                  <a:srgbClr val="2563EB"/>
                </a:solidFill>
                <a:latin typeface="Poppins" pitchFamily="34" charset="0"/>
                <a:ea typeface="Poppins" pitchFamily="34" charset="-122"/>
                <a:cs typeface="Poppins" pitchFamily="34" charset="-120"/>
              </a:rPr>
              <a:t>CONSOLIDATED HTML REPORT · DASHBOARD CONCEPT</a:t>
            </a:r>
            <a:endParaRPr lang="en-US" sz="14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914400" y="5623560"/>
          <a:ext cx="16459200" cy="914400"/>
        </p:xfrm>
        <a:graphic>
          <a:graphicData uri="http://schemas.openxmlformats.org/drawingml/2006/table">
            <a:tbl>
              <a:tblPr/>
              <a:tblGrid>
                <a:gridCol w="1828800"/>
                <a:gridCol w="1828800"/>
                <a:gridCol w="1828800"/>
                <a:gridCol w="2651760"/>
                <a:gridCol w="2011680"/>
                <a:gridCol w="1554480"/>
                <a:gridCol w="1554480"/>
                <a:gridCol w="1554480"/>
                <a:gridCol w="1645920"/>
              </a:tblGrid>
              <a:tr h="914400">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Module Name</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Feature Name</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.md Feature File</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Unit Test Files Generated</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Number of Unit Test Files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REST API Result</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UI Result</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DB Result</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ctr" indent="0" marL="0">
                        <a:buNone/>
                      </a:pPr>
                      <a:r>
                        <a:rPr lang="en-US" sz="1400" b="1" dirty="0">
                          <a:solidFill>
                            <a:srgbClr val="FFFFFF"/>
                          </a:solidFill>
                          <a:latin typeface="Inter" pitchFamily="34" charset="0"/>
                          <a:ea typeface="Inter" pitchFamily="34" charset="-122"/>
                          <a:cs typeface="Inter" pitchFamily="34" charset="-120"/>
                        </a:rPr>
                        <a:t>Performance Result</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r>
              <a:tr h="530352">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[module]</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[feature]</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[file.md]</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[files]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[count]</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[status]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[status]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[status]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ctr" indent="0" marL="0">
                        <a:buNone/>
                      </a:pPr>
                      <a:r>
                        <a:rPr lang="en-US" sz="1400" dirty="0">
                          <a:solidFill>
                            <a:srgbClr val="253E78"/>
                          </a:solidFill>
                          <a:latin typeface="Inter" pitchFamily="34" charset="0"/>
                          <a:ea typeface="Inter" pitchFamily="34" charset="-122"/>
                          <a:cs typeface="Inter" pitchFamily="34" charset="-120"/>
                        </a:rPr>
                        <a:t>[status]</a:t>
                      </a:r>
                      <a:endParaRPr lang="en-US" sz="1400" dirty="0">
                        <a:latin typeface="Inter" charset="0"/>
                        <a:ea typeface="Inter" charset="0"/>
                        <a:cs typeface="Inter" charset="0"/>
                      </a:endParaRPr>
                    </a:p>
                  </a:txBody>
                  <a:tcPr marL="91440" marR="91440" marT="91440" marB="91440"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r>
            </a:tbl>
          </a:graphicData>
        </a:graphic>
      </p:graphicFrame>
      <p:sp>
        <p:nvSpPr>
          <p:cNvPr id="56" name="Text 38"/>
          <p:cNvSpPr/>
          <p:nvPr/>
        </p:nvSpPr>
        <p:spPr>
          <a:xfrm>
            <a:off x="914400" y="7315200"/>
            <a:ext cx="16459200" cy="292608"/>
          </a:xfrm>
          <a:prstGeom prst="rect">
            <a:avLst/>
          </a:prstGeom>
          <a:noFill/>
          <a:ln/>
        </p:spPr>
        <p:txBody>
          <a:bodyPr wrap="square" lIns="0" tIns="0" rIns="0" bIns="0" rtlCol="0" anchor="ctr">
            <a:normAutofit/>
          </a:bodyPr>
          <a:lstStyle/>
          <a:p>
            <a:pPr indent="0" marL="0">
              <a:buNone/>
            </a:pPr>
            <a:r>
              <a:rPr lang="en-US" sz="1400" b="1" dirty="0">
                <a:solidFill>
                  <a:srgbClr val="2563EB"/>
                </a:solidFill>
                <a:latin typeface="Poppins" pitchFamily="34" charset="0"/>
                <a:ea typeface="Poppins" pitchFamily="34" charset="-122"/>
                <a:cs typeface="Poppins" pitchFamily="34" charset="-120"/>
              </a:rPr>
              <a:t>DEEP DRILL-DOWN</a:t>
            </a:r>
            <a:endParaRPr lang="en-US" sz="1400" dirty="0"/>
          </a:p>
        </p:txBody>
      </p:sp>
      <p:sp>
        <p:nvSpPr>
          <p:cNvPr id="57" name="Shape 39"/>
          <p:cNvSpPr/>
          <p:nvPr/>
        </p:nvSpPr>
        <p:spPr>
          <a:xfrm>
            <a:off x="914400"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8" name="Image 14" descr="preencoded.png">    </p:cNvPr>
          <p:cNvPicPr>
            <a:picLocks noChangeAspect="1"/>
          </p:cNvPicPr>
          <p:nvPr/>
        </p:nvPicPr>
        <p:blipFill>
          <a:blip r:embed="rId16"/>
          <a:stretch>
            <a:fillRect/>
          </a:stretch>
        </p:blipFill>
        <p:spPr>
          <a:xfrm>
            <a:off x="914400" y="7708392"/>
            <a:ext cx="2131858" cy="548640"/>
          </a:xfrm>
          <a:prstGeom prst="rect">
            <a:avLst/>
          </a:prstGeom>
        </p:spPr>
      </p:pic>
      <p:sp>
        <p:nvSpPr>
          <p:cNvPr id="59" name="Text 40"/>
          <p:cNvSpPr/>
          <p:nvPr/>
        </p:nvSpPr>
        <p:spPr>
          <a:xfrm>
            <a:off x="1042416"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Module</a:t>
            </a:r>
            <a:endParaRPr lang="en-US" sz="1600" dirty="0"/>
          </a:p>
        </p:txBody>
      </p:sp>
      <p:sp>
        <p:nvSpPr>
          <p:cNvPr id="60" name="Shape 41"/>
          <p:cNvSpPr/>
          <p:nvPr/>
        </p:nvSpPr>
        <p:spPr>
          <a:xfrm>
            <a:off x="3069118" y="7982712"/>
            <a:ext cx="210312" cy="0"/>
          </a:xfrm>
          <a:prstGeom prst="line">
            <a:avLst/>
          </a:prstGeom>
          <a:noFill/>
          <a:ln w="20320">
            <a:solidFill>
              <a:srgbClr val="7135CE"/>
            </a:solidFill>
            <a:prstDash val="solid"/>
            <a:tailEnd type="triangle"/>
          </a:ln>
        </p:spPr>
      </p:sp>
      <p:sp>
        <p:nvSpPr>
          <p:cNvPr id="61" name="Shape 42"/>
          <p:cNvSpPr/>
          <p:nvPr/>
        </p:nvSpPr>
        <p:spPr>
          <a:xfrm>
            <a:off x="3302290"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2" name="Image 15" descr="preencoded.png">    </p:cNvPr>
          <p:cNvPicPr>
            <a:picLocks noChangeAspect="1"/>
          </p:cNvPicPr>
          <p:nvPr/>
        </p:nvPicPr>
        <p:blipFill>
          <a:blip r:embed="rId17"/>
          <a:stretch>
            <a:fillRect/>
          </a:stretch>
        </p:blipFill>
        <p:spPr>
          <a:xfrm>
            <a:off x="3302290" y="7708392"/>
            <a:ext cx="2131858" cy="548640"/>
          </a:xfrm>
          <a:prstGeom prst="rect">
            <a:avLst/>
          </a:prstGeom>
        </p:spPr>
      </p:pic>
      <p:sp>
        <p:nvSpPr>
          <p:cNvPr id="63" name="Text 43"/>
          <p:cNvSpPr/>
          <p:nvPr/>
        </p:nvSpPr>
        <p:spPr>
          <a:xfrm>
            <a:off x="3430306"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Feature</a:t>
            </a:r>
            <a:endParaRPr lang="en-US" sz="1600" dirty="0"/>
          </a:p>
        </p:txBody>
      </p:sp>
      <p:sp>
        <p:nvSpPr>
          <p:cNvPr id="64" name="Shape 44"/>
          <p:cNvSpPr/>
          <p:nvPr/>
        </p:nvSpPr>
        <p:spPr>
          <a:xfrm>
            <a:off x="5457009" y="7982712"/>
            <a:ext cx="210312" cy="0"/>
          </a:xfrm>
          <a:prstGeom prst="line">
            <a:avLst/>
          </a:prstGeom>
          <a:noFill/>
          <a:ln w="20320">
            <a:solidFill>
              <a:srgbClr val="7135CE"/>
            </a:solidFill>
            <a:prstDash val="solid"/>
            <a:tailEnd type="triangle"/>
          </a:ln>
        </p:spPr>
      </p:sp>
      <p:sp>
        <p:nvSpPr>
          <p:cNvPr id="65" name="Shape 45"/>
          <p:cNvSpPr/>
          <p:nvPr/>
        </p:nvSpPr>
        <p:spPr>
          <a:xfrm>
            <a:off x="5690181"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6" name="Image 16" descr="preencoded.png">    </p:cNvPr>
          <p:cNvPicPr>
            <a:picLocks noChangeAspect="1"/>
          </p:cNvPicPr>
          <p:nvPr/>
        </p:nvPicPr>
        <p:blipFill>
          <a:blip r:embed="rId18"/>
          <a:stretch>
            <a:fillRect/>
          </a:stretch>
        </p:blipFill>
        <p:spPr>
          <a:xfrm>
            <a:off x="5690181" y="7708392"/>
            <a:ext cx="2131858" cy="548640"/>
          </a:xfrm>
          <a:prstGeom prst="rect">
            <a:avLst/>
          </a:prstGeom>
        </p:spPr>
      </p:pic>
      <p:sp>
        <p:nvSpPr>
          <p:cNvPr id="67" name="Text 46"/>
          <p:cNvSpPr/>
          <p:nvPr/>
        </p:nvSpPr>
        <p:spPr>
          <a:xfrm>
            <a:off x="5818197"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Test</a:t>
            </a:r>
            <a:endParaRPr lang="en-US" sz="1600" dirty="0"/>
          </a:p>
        </p:txBody>
      </p:sp>
      <p:sp>
        <p:nvSpPr>
          <p:cNvPr id="68" name="Shape 47"/>
          <p:cNvSpPr/>
          <p:nvPr/>
        </p:nvSpPr>
        <p:spPr>
          <a:xfrm>
            <a:off x="7844899" y="7982712"/>
            <a:ext cx="210312" cy="0"/>
          </a:xfrm>
          <a:prstGeom prst="line">
            <a:avLst/>
          </a:prstGeom>
          <a:noFill/>
          <a:ln w="20320">
            <a:solidFill>
              <a:srgbClr val="7135CE"/>
            </a:solidFill>
            <a:prstDash val="solid"/>
            <a:tailEnd type="triangle"/>
          </a:ln>
        </p:spPr>
      </p:sp>
      <p:sp>
        <p:nvSpPr>
          <p:cNvPr id="69" name="Shape 48"/>
          <p:cNvSpPr/>
          <p:nvPr/>
        </p:nvSpPr>
        <p:spPr>
          <a:xfrm>
            <a:off x="8078071"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0" name="Image 17" descr="preencoded.png">    </p:cNvPr>
          <p:cNvPicPr>
            <a:picLocks noChangeAspect="1"/>
          </p:cNvPicPr>
          <p:nvPr/>
        </p:nvPicPr>
        <p:blipFill>
          <a:blip r:embed="rId19"/>
          <a:stretch>
            <a:fillRect/>
          </a:stretch>
        </p:blipFill>
        <p:spPr>
          <a:xfrm>
            <a:off x="8078071" y="7708392"/>
            <a:ext cx="2131858" cy="548640"/>
          </a:xfrm>
          <a:prstGeom prst="rect">
            <a:avLst/>
          </a:prstGeom>
        </p:spPr>
      </p:pic>
      <p:sp>
        <p:nvSpPr>
          <p:cNvPr id="71" name="Text 49"/>
          <p:cNvSpPr/>
          <p:nvPr/>
        </p:nvSpPr>
        <p:spPr>
          <a:xfrm>
            <a:off x="8206087"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Result</a:t>
            </a:r>
            <a:endParaRPr lang="en-US" sz="1600" dirty="0"/>
          </a:p>
        </p:txBody>
      </p:sp>
      <p:sp>
        <p:nvSpPr>
          <p:cNvPr id="72" name="Shape 50"/>
          <p:cNvSpPr/>
          <p:nvPr/>
        </p:nvSpPr>
        <p:spPr>
          <a:xfrm>
            <a:off x="10232789" y="7982712"/>
            <a:ext cx="210312" cy="0"/>
          </a:xfrm>
          <a:prstGeom prst="line">
            <a:avLst/>
          </a:prstGeom>
          <a:noFill/>
          <a:ln w="20320">
            <a:solidFill>
              <a:srgbClr val="7135CE"/>
            </a:solidFill>
            <a:prstDash val="solid"/>
            <a:tailEnd type="triangle"/>
          </a:ln>
        </p:spPr>
      </p:sp>
      <p:sp>
        <p:nvSpPr>
          <p:cNvPr id="73" name="Shape 51"/>
          <p:cNvSpPr/>
          <p:nvPr/>
        </p:nvSpPr>
        <p:spPr>
          <a:xfrm>
            <a:off x="10465961"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4" name="Image 18" descr="preencoded.png">    </p:cNvPr>
          <p:cNvPicPr>
            <a:picLocks noChangeAspect="1"/>
          </p:cNvPicPr>
          <p:nvPr/>
        </p:nvPicPr>
        <p:blipFill>
          <a:blip r:embed="rId20"/>
          <a:stretch>
            <a:fillRect/>
          </a:stretch>
        </p:blipFill>
        <p:spPr>
          <a:xfrm>
            <a:off x="10465961" y="7708392"/>
            <a:ext cx="2131858" cy="548640"/>
          </a:xfrm>
          <a:prstGeom prst="rect">
            <a:avLst/>
          </a:prstGeom>
        </p:spPr>
      </p:pic>
      <p:sp>
        <p:nvSpPr>
          <p:cNvPr id="75" name="Text 52"/>
          <p:cNvSpPr/>
          <p:nvPr/>
        </p:nvSpPr>
        <p:spPr>
          <a:xfrm>
            <a:off x="10593977"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Error</a:t>
            </a:r>
            <a:endParaRPr lang="en-US" sz="1600" dirty="0"/>
          </a:p>
        </p:txBody>
      </p:sp>
      <p:sp>
        <p:nvSpPr>
          <p:cNvPr id="76" name="Shape 53"/>
          <p:cNvSpPr/>
          <p:nvPr/>
        </p:nvSpPr>
        <p:spPr>
          <a:xfrm>
            <a:off x="12620679" y="7982712"/>
            <a:ext cx="210312" cy="0"/>
          </a:xfrm>
          <a:prstGeom prst="line">
            <a:avLst/>
          </a:prstGeom>
          <a:noFill/>
          <a:ln w="20320">
            <a:solidFill>
              <a:srgbClr val="7135CE"/>
            </a:solidFill>
            <a:prstDash val="solid"/>
            <a:tailEnd type="triangle"/>
          </a:ln>
        </p:spPr>
      </p:sp>
      <p:sp>
        <p:nvSpPr>
          <p:cNvPr id="77" name="Shape 54"/>
          <p:cNvSpPr/>
          <p:nvPr/>
        </p:nvSpPr>
        <p:spPr>
          <a:xfrm>
            <a:off x="12853851"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8" name="Image 19" descr="preencoded.png">    </p:cNvPr>
          <p:cNvPicPr>
            <a:picLocks noChangeAspect="1"/>
          </p:cNvPicPr>
          <p:nvPr/>
        </p:nvPicPr>
        <p:blipFill>
          <a:blip r:embed="rId21"/>
          <a:stretch>
            <a:fillRect/>
          </a:stretch>
        </p:blipFill>
        <p:spPr>
          <a:xfrm>
            <a:off x="12853851" y="7708392"/>
            <a:ext cx="2131858" cy="548640"/>
          </a:xfrm>
          <a:prstGeom prst="rect">
            <a:avLst/>
          </a:prstGeom>
        </p:spPr>
      </p:pic>
      <p:sp>
        <p:nvSpPr>
          <p:cNvPr id="79" name="Text 55"/>
          <p:cNvSpPr/>
          <p:nvPr/>
        </p:nvSpPr>
        <p:spPr>
          <a:xfrm>
            <a:off x="12981867"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7135CE"/>
                </a:solidFill>
                <a:latin typeface="Poppins" pitchFamily="34" charset="0"/>
                <a:ea typeface="Poppins" pitchFamily="34" charset="-122"/>
                <a:cs typeface="Poppins" pitchFamily="34" charset="-120"/>
              </a:rPr>
              <a:t>File</a:t>
            </a:r>
            <a:endParaRPr lang="en-US" sz="1600" dirty="0"/>
          </a:p>
        </p:txBody>
      </p:sp>
      <p:sp>
        <p:nvSpPr>
          <p:cNvPr id="80" name="Shape 56"/>
          <p:cNvSpPr/>
          <p:nvPr/>
        </p:nvSpPr>
        <p:spPr>
          <a:xfrm>
            <a:off x="15008570" y="7982712"/>
            <a:ext cx="210312" cy="0"/>
          </a:xfrm>
          <a:prstGeom prst="line">
            <a:avLst/>
          </a:prstGeom>
          <a:noFill/>
          <a:ln w="20320">
            <a:solidFill>
              <a:srgbClr val="7135CE"/>
            </a:solidFill>
            <a:prstDash val="solid"/>
            <a:tailEnd type="triangle"/>
          </a:ln>
        </p:spPr>
      </p:sp>
      <p:sp>
        <p:nvSpPr>
          <p:cNvPr id="81" name="Shape 57"/>
          <p:cNvSpPr/>
          <p:nvPr/>
        </p:nvSpPr>
        <p:spPr>
          <a:xfrm>
            <a:off x="15241742" y="7708392"/>
            <a:ext cx="2131858" cy="548640"/>
          </a:xfrm>
          <a:prstGeom prst="roundRect">
            <a:avLst>
              <a:gd name="adj" fmla="val 20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2" name="Image 20" descr="preencoded.png">    </p:cNvPr>
          <p:cNvPicPr>
            <a:picLocks noChangeAspect="1"/>
          </p:cNvPicPr>
          <p:nvPr/>
        </p:nvPicPr>
        <p:blipFill>
          <a:blip r:embed="rId22"/>
          <a:stretch>
            <a:fillRect/>
          </a:stretch>
        </p:blipFill>
        <p:spPr>
          <a:xfrm>
            <a:off x="15241742" y="7708392"/>
            <a:ext cx="2131858" cy="548640"/>
          </a:xfrm>
          <a:prstGeom prst="rect">
            <a:avLst/>
          </a:prstGeom>
        </p:spPr>
      </p:pic>
      <p:sp>
        <p:nvSpPr>
          <p:cNvPr id="83" name="Text 58"/>
          <p:cNvSpPr/>
          <p:nvPr/>
        </p:nvSpPr>
        <p:spPr>
          <a:xfrm>
            <a:off x="15369758" y="7799832"/>
            <a:ext cx="1875826" cy="36576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Line of Code</a:t>
            </a:r>
            <a:endParaRPr lang="en-US" sz="1600" dirty="0"/>
          </a:p>
        </p:txBody>
      </p:sp>
      <p:sp>
        <p:nvSpPr>
          <p:cNvPr id="84" name="Text 59"/>
          <p:cNvSpPr/>
          <p:nvPr/>
        </p:nvSpPr>
        <p:spPr>
          <a:xfrm>
            <a:off x="914400" y="8449056"/>
            <a:ext cx="16459200" cy="256032"/>
          </a:xfrm>
          <a:prstGeom prst="rect">
            <a:avLst/>
          </a:prstGeom>
          <a:noFill/>
          <a:ln/>
        </p:spPr>
        <p:txBody>
          <a:bodyPr wrap="square" lIns="0" tIns="0" rIns="0" bIns="0" rtlCol="0" anchor="ctr">
            <a:normAutofit/>
          </a:bodyPr>
          <a:lstStyle/>
          <a:p>
            <a:pPr indent="0" marL="0">
              <a:buNone/>
            </a:pPr>
            <a:r>
              <a:rPr lang="en-US" sz="1400" dirty="0">
                <a:solidFill>
                  <a:srgbClr val="7135CE"/>
                </a:solidFill>
                <a:latin typeface="Inter" pitchFamily="34" charset="0"/>
                <a:ea typeface="Inter" pitchFamily="34" charset="-122"/>
                <a:cs typeface="Inter" pitchFamily="34" charset="-120"/>
              </a:rPr>
              <a:t>Capture Release 1 / Release 2 / Release 3 with build, cycle and test identifiers.</a:t>
            </a:r>
            <a:endParaRPr lang="en-US" sz="1400" dirty="0"/>
          </a:p>
        </p:txBody>
      </p:sp>
      <p:sp>
        <p:nvSpPr>
          <p:cNvPr id="85" name="Shape 60"/>
          <p:cNvSpPr/>
          <p:nvPr/>
        </p:nvSpPr>
        <p:spPr>
          <a:xfrm>
            <a:off x="914400" y="8915400"/>
            <a:ext cx="16459200" cy="667512"/>
          </a:xfrm>
          <a:prstGeom prst="roundRect">
            <a:avLst>
              <a:gd name="adj" fmla="val 1643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6" name="Image 21" descr="preencoded.png">    </p:cNvPr>
          <p:cNvPicPr>
            <a:picLocks noChangeAspect="1"/>
          </p:cNvPicPr>
          <p:nvPr/>
        </p:nvPicPr>
        <p:blipFill>
          <a:blip r:embed="rId23"/>
          <a:stretch>
            <a:fillRect/>
          </a:stretch>
        </p:blipFill>
        <p:spPr>
          <a:xfrm>
            <a:off x="914400" y="8915400"/>
            <a:ext cx="16459200" cy="667512"/>
          </a:xfrm>
          <a:prstGeom prst="rect">
            <a:avLst/>
          </a:prstGeom>
        </p:spPr>
      </p:pic>
      <p:sp>
        <p:nvSpPr>
          <p:cNvPr id="87" name="Text 61"/>
          <p:cNvSpPr/>
          <p:nvPr/>
        </p:nvSpPr>
        <p:spPr>
          <a:xfrm>
            <a:off x="1188720" y="9025128"/>
            <a:ext cx="15910560" cy="438912"/>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Release-tagged results → module / feature / test drill-down → error, source file and line</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CONSOLIDATED RESULTS · RELEASE 1 / 2 / 3</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Release Comparison — Results, Changes &amp; Delta</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15  /  19</a:t>
            </a:r>
            <a:endParaRPr lang="en-US" sz="1200" dirty="0"/>
          </a:p>
        </p:txBody>
      </p:sp>
      <p:sp>
        <p:nvSpPr>
          <p:cNvPr id="11" name="Shape 8"/>
          <p:cNvSpPr/>
          <p:nvPr/>
        </p:nvSpPr>
        <p:spPr>
          <a:xfrm>
            <a:off x="3657600" y="28346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2" name="Image 0" descr="preencoded.png">    </p:cNvPr>
          <p:cNvPicPr>
            <a:picLocks noChangeAspect="1"/>
          </p:cNvPicPr>
          <p:nvPr/>
        </p:nvPicPr>
        <p:blipFill>
          <a:blip r:embed="rId2"/>
          <a:stretch>
            <a:fillRect/>
          </a:stretch>
        </p:blipFill>
        <p:spPr>
          <a:xfrm>
            <a:off x="3657600" y="2834640"/>
            <a:ext cx="3486912" cy="594360"/>
          </a:xfrm>
          <a:prstGeom prst="rect">
            <a:avLst/>
          </a:prstGeom>
        </p:spPr>
      </p:pic>
      <p:sp>
        <p:nvSpPr>
          <p:cNvPr id="13" name="Text 9"/>
          <p:cNvSpPr/>
          <p:nvPr/>
        </p:nvSpPr>
        <p:spPr>
          <a:xfrm>
            <a:off x="3785616" y="2926080"/>
            <a:ext cx="3230880" cy="411480"/>
          </a:xfrm>
          <a:prstGeom prst="rect">
            <a:avLst/>
          </a:prstGeom>
          <a:noFill/>
          <a:ln/>
        </p:spPr>
        <p:txBody>
          <a:bodyPr wrap="square" lIns="0" tIns="0" rIns="0" bIns="0" rtlCol="0" anchor="ctr">
            <a:normAutofit/>
          </a:bodyPr>
          <a:lstStyle/>
          <a:p>
            <a:pPr algn="ctr" indent="0" marL="0">
              <a:buNone/>
            </a:pPr>
            <a:r>
              <a:rPr lang="en-US" sz="2200" b="1" dirty="0">
                <a:solidFill>
                  <a:srgbClr val="253E78"/>
                </a:solidFill>
                <a:latin typeface="Poppins" pitchFamily="34" charset="0"/>
                <a:ea typeface="Poppins" pitchFamily="34" charset="-122"/>
                <a:cs typeface="Poppins" pitchFamily="34" charset="-120"/>
              </a:rPr>
              <a:t>Release 1</a:t>
            </a:r>
            <a:endParaRPr lang="en-US" sz="2200" dirty="0"/>
          </a:p>
        </p:txBody>
      </p:sp>
      <p:sp>
        <p:nvSpPr>
          <p:cNvPr id="14" name="Shape 10"/>
          <p:cNvSpPr/>
          <p:nvPr/>
        </p:nvSpPr>
        <p:spPr>
          <a:xfrm>
            <a:off x="7167372" y="3131820"/>
            <a:ext cx="210312" cy="0"/>
          </a:xfrm>
          <a:prstGeom prst="line">
            <a:avLst/>
          </a:prstGeom>
          <a:noFill/>
          <a:ln w="20320">
            <a:solidFill>
              <a:srgbClr val="7135CE"/>
            </a:solidFill>
            <a:prstDash val="solid"/>
            <a:tailEnd type="triangle"/>
          </a:ln>
        </p:spPr>
      </p:sp>
      <p:sp>
        <p:nvSpPr>
          <p:cNvPr id="15" name="Shape 11"/>
          <p:cNvSpPr/>
          <p:nvPr/>
        </p:nvSpPr>
        <p:spPr>
          <a:xfrm>
            <a:off x="7400544" y="28346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6" name="Image 1" descr="preencoded.png">    </p:cNvPr>
          <p:cNvPicPr>
            <a:picLocks noChangeAspect="1"/>
          </p:cNvPicPr>
          <p:nvPr/>
        </p:nvPicPr>
        <p:blipFill>
          <a:blip r:embed="rId3"/>
          <a:stretch>
            <a:fillRect/>
          </a:stretch>
        </p:blipFill>
        <p:spPr>
          <a:xfrm>
            <a:off x="7400544" y="2834640"/>
            <a:ext cx="3486912" cy="594360"/>
          </a:xfrm>
          <a:prstGeom prst="rect">
            <a:avLst/>
          </a:prstGeom>
        </p:spPr>
      </p:pic>
      <p:sp>
        <p:nvSpPr>
          <p:cNvPr id="17" name="Text 12"/>
          <p:cNvSpPr/>
          <p:nvPr/>
        </p:nvSpPr>
        <p:spPr>
          <a:xfrm>
            <a:off x="7528560" y="2926080"/>
            <a:ext cx="3230880" cy="411480"/>
          </a:xfrm>
          <a:prstGeom prst="rect">
            <a:avLst/>
          </a:prstGeom>
          <a:noFill/>
          <a:ln/>
        </p:spPr>
        <p:txBody>
          <a:bodyPr wrap="square" lIns="0" tIns="0" rIns="0" bIns="0" rtlCol="0" anchor="ctr">
            <a:normAutofit/>
          </a:bodyPr>
          <a:lstStyle/>
          <a:p>
            <a:pPr algn="ctr" indent="0" marL="0">
              <a:buNone/>
            </a:pPr>
            <a:r>
              <a:rPr lang="en-US" sz="2200" b="1" dirty="0">
                <a:solidFill>
                  <a:srgbClr val="7135CE"/>
                </a:solidFill>
                <a:latin typeface="Poppins" pitchFamily="34" charset="0"/>
                <a:ea typeface="Poppins" pitchFamily="34" charset="-122"/>
                <a:cs typeface="Poppins" pitchFamily="34" charset="-120"/>
              </a:rPr>
              <a:t>Release 2</a:t>
            </a:r>
            <a:endParaRPr lang="en-US" sz="2200" dirty="0"/>
          </a:p>
        </p:txBody>
      </p:sp>
      <p:sp>
        <p:nvSpPr>
          <p:cNvPr id="18" name="Shape 13"/>
          <p:cNvSpPr/>
          <p:nvPr/>
        </p:nvSpPr>
        <p:spPr>
          <a:xfrm>
            <a:off x="10910316" y="3131820"/>
            <a:ext cx="210312" cy="0"/>
          </a:xfrm>
          <a:prstGeom prst="line">
            <a:avLst/>
          </a:prstGeom>
          <a:noFill/>
          <a:ln w="20320">
            <a:solidFill>
              <a:srgbClr val="7135CE"/>
            </a:solidFill>
            <a:prstDash val="solid"/>
            <a:tailEnd type="triangle"/>
          </a:ln>
        </p:spPr>
      </p:sp>
      <p:sp>
        <p:nvSpPr>
          <p:cNvPr id="19" name="Shape 14"/>
          <p:cNvSpPr/>
          <p:nvPr/>
        </p:nvSpPr>
        <p:spPr>
          <a:xfrm>
            <a:off x="11143488" y="28346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0" name="Image 2" descr="preencoded.png">    </p:cNvPr>
          <p:cNvPicPr>
            <a:picLocks noChangeAspect="1"/>
          </p:cNvPicPr>
          <p:nvPr/>
        </p:nvPicPr>
        <p:blipFill>
          <a:blip r:embed="rId4"/>
          <a:stretch>
            <a:fillRect/>
          </a:stretch>
        </p:blipFill>
        <p:spPr>
          <a:xfrm>
            <a:off x="11143488" y="2834640"/>
            <a:ext cx="3486912" cy="594360"/>
          </a:xfrm>
          <a:prstGeom prst="rect">
            <a:avLst/>
          </a:prstGeom>
        </p:spPr>
      </p:pic>
      <p:sp>
        <p:nvSpPr>
          <p:cNvPr id="21" name="Text 15"/>
          <p:cNvSpPr/>
          <p:nvPr/>
        </p:nvSpPr>
        <p:spPr>
          <a:xfrm>
            <a:off x="11271504" y="2926080"/>
            <a:ext cx="3230880" cy="411480"/>
          </a:xfrm>
          <a:prstGeom prst="rect">
            <a:avLst/>
          </a:prstGeom>
          <a:noFill/>
          <a:ln/>
        </p:spPr>
        <p:txBody>
          <a:bodyPr wrap="square" lIns="0" tIns="0" rIns="0" bIns="0" rtlCol="0" anchor="ctr">
            <a:normAutofit/>
          </a:bodyPr>
          <a:lstStyle/>
          <a:p>
            <a:pPr algn="ctr" indent="0" marL="0">
              <a:buNone/>
            </a:pPr>
            <a:r>
              <a:rPr lang="en-US" sz="2200" b="1" dirty="0">
                <a:solidFill>
                  <a:srgbClr val="253E78"/>
                </a:solidFill>
                <a:latin typeface="Poppins" pitchFamily="34" charset="0"/>
                <a:ea typeface="Poppins" pitchFamily="34" charset="-122"/>
                <a:cs typeface="Poppins" pitchFamily="34" charset="-120"/>
              </a:rPr>
              <a:t>Release 3</a:t>
            </a:r>
            <a:endParaRPr lang="en-US" sz="2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914400" y="3840480"/>
          <a:ext cx="16459200" cy="914400"/>
        </p:xfrm>
        <a:graphic>
          <a:graphicData uri="http://schemas.openxmlformats.org/drawingml/2006/table">
            <a:tbl>
              <a:tblPr/>
              <a:tblGrid>
                <a:gridCol w="5486400"/>
                <a:gridCol w="3657600"/>
                <a:gridCol w="3657600"/>
                <a:gridCol w="3657600"/>
              </a:tblGrid>
              <a:tr h="521208">
                <a:tc>
                  <a:txBody>
                    <a:bodyPr/>
                    <a:lstStyle/>
                    <a:p>
                      <a:pPr algn="l" indent="0" marL="0">
                        <a:buNone/>
                      </a:pPr>
                      <a:r>
                        <a:rPr lang="en-US" sz="1800" b="1" dirty="0">
                          <a:solidFill>
                            <a:srgbClr val="FFFFFF"/>
                          </a:solidFill>
                          <a:latin typeface="Inter" pitchFamily="34" charset="0"/>
                          <a:ea typeface="Inter" pitchFamily="34" charset="-122"/>
                          <a:cs typeface="Inter" pitchFamily="34" charset="-120"/>
                        </a:rPr>
                        <a:t>Comparison evidence</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l" indent="0" marL="0">
                        <a:buNone/>
                      </a:pPr>
                      <a:r>
                        <a:rPr lang="en-US" sz="1800" b="1" dirty="0">
                          <a:solidFill>
                            <a:srgbClr val="FFFFFF"/>
                          </a:solidFill>
                          <a:latin typeface="Inter" pitchFamily="34" charset="0"/>
                          <a:ea typeface="Inter" pitchFamily="34" charset="-122"/>
                          <a:cs typeface="Inter" pitchFamily="34" charset="-120"/>
                        </a:rPr>
                        <a:t>Release 1</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l" indent="0" marL="0">
                        <a:buNone/>
                      </a:pPr>
                      <a:r>
                        <a:rPr lang="en-US" sz="1800" b="1" dirty="0">
                          <a:solidFill>
                            <a:srgbClr val="FFFFFF"/>
                          </a:solidFill>
                          <a:latin typeface="Inter" pitchFamily="34" charset="0"/>
                          <a:ea typeface="Inter" pitchFamily="34" charset="-122"/>
                          <a:cs typeface="Inter" pitchFamily="34" charset="-120"/>
                        </a:rPr>
                        <a:t>Release 2</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c>
                  <a:txBody>
                    <a:bodyPr/>
                    <a:lstStyle/>
                    <a:p>
                      <a:pPr algn="l" indent="0" marL="0">
                        <a:buNone/>
                      </a:pPr>
                      <a:r>
                        <a:rPr lang="en-US" sz="1800" b="1" dirty="0">
                          <a:solidFill>
                            <a:srgbClr val="FFFFFF"/>
                          </a:solidFill>
                          <a:latin typeface="Inter" pitchFamily="34" charset="0"/>
                          <a:ea typeface="Inter" pitchFamily="34" charset="-122"/>
                          <a:cs typeface="Inter" pitchFamily="34" charset="-120"/>
                        </a:rPr>
                        <a:t>Release 3</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2563EB"/>
                    </a:solidFill>
                  </a:tcPr>
                </a:tc>
              </a:tr>
              <a:tr h="521208">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Build / cycle</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[build / cycle]</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[build / cycle]</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[build / cycle]</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r>
              <a:tr h="521208">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Passed / failed / skipped</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[results]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[results]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[results]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r>
              <a:tr h="521208">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Features / tests / source files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[versioned links]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[versioned links]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c>
                  <a:txBody>
                    <a:bodyPr/>
                    <a:lstStyle/>
                    <a:p>
                      <a:pPr algn="l" indent="0" marL="0">
                        <a:buNone/>
                      </a:pPr>
                      <a:r>
                        <a:rPr lang="en-US" sz="1800" dirty="0">
                          <a:solidFill>
                            <a:srgbClr val="253E78"/>
                          </a:solidFill>
                          <a:latin typeface="Inter" pitchFamily="34" charset="0"/>
                          <a:ea typeface="Inter" pitchFamily="34" charset="-122"/>
                          <a:cs typeface="Inter" pitchFamily="34" charset="-120"/>
                        </a:rPr>
                        <a:t>[versioned links]</a:t>
                      </a:r>
                      <a:endParaRPr lang="en-US" sz="1800" dirty="0">
                        <a:latin typeface="Inter" charset="0"/>
                        <a:ea typeface="Inter" charset="0"/>
                        <a:cs typeface="Inter" charset="0"/>
                      </a:endParaRPr>
                    </a:p>
                  </a:txBody>
                  <a:tcPr marL="109728" marR="109728" marT="109728" marB="109728" anchor="mid">
                    <a:lnL w="12700" cap="flat" cmpd="sng" algn="ctr">
                      <a:solidFill>
                        <a:srgbClr val="D9E2FA"/>
                      </a:solidFill>
                      <a:prstDash val="solid"/>
                      <a:round/>
                      <a:headEnd type="none" w="med" len="med"/>
                      <a:tailEnd type="none" w="med" len="med"/>
                    </a:lnL>
                    <a:lnR w="12700" cap="flat" cmpd="sng" algn="ctr">
                      <a:solidFill>
                        <a:srgbClr val="D9E2FA"/>
                      </a:solidFill>
                      <a:prstDash val="solid"/>
                      <a:round/>
                      <a:headEnd type="none" w="med" len="med"/>
                      <a:tailEnd type="none" w="med" len="med"/>
                    </a:lnR>
                    <a:lnT w="12700" cap="flat" cmpd="sng" algn="ctr">
                      <a:solidFill>
                        <a:srgbClr val="D9E2FA"/>
                      </a:solidFill>
                      <a:prstDash val="solid"/>
                      <a:round/>
                      <a:headEnd type="none" w="med" len="med"/>
                      <a:tailEnd type="none" w="med" len="med"/>
                    </a:lnT>
                    <a:lnB w="12700" cap="flat" cmpd="sng" algn="ctr">
                      <a:solidFill>
                        <a:srgbClr val="D9E2FA"/>
                      </a:solidFill>
                      <a:prstDash val="solid"/>
                      <a:round/>
                      <a:headEnd type="none" w="med" len="med"/>
                      <a:tailEnd type="none" w="med" len="med"/>
                    </a:lnB>
                    <a:solidFill>
                      <a:srgbClr val="EDF1FC">
                        <a:alpha val="50000"/>
                      </a:srgbClr>
                    </a:solidFill>
                  </a:tcPr>
                </a:tc>
              </a:tr>
            </a:tbl>
          </a:graphicData>
        </a:graphic>
      </p:graphicFrame>
      <p:sp>
        <p:nvSpPr>
          <p:cNvPr id="23" name="Shape 16"/>
          <p:cNvSpPr/>
          <p:nvPr/>
        </p:nvSpPr>
        <p:spPr>
          <a:xfrm>
            <a:off x="914400" y="6446520"/>
            <a:ext cx="8092440" cy="2176272"/>
          </a:xfrm>
          <a:prstGeom prst="roundRect">
            <a:avLst>
              <a:gd name="adj" fmla="val 504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4" name="Image 3" descr="preencoded.png">    </p:cNvPr>
          <p:cNvPicPr>
            <a:picLocks noChangeAspect="1"/>
          </p:cNvPicPr>
          <p:nvPr/>
        </p:nvPicPr>
        <p:blipFill>
          <a:blip r:embed="rId5"/>
          <a:stretch>
            <a:fillRect/>
          </a:stretch>
        </p:blipFill>
        <p:spPr>
          <a:xfrm>
            <a:off x="914400" y="6446520"/>
            <a:ext cx="8092440" cy="2176272"/>
          </a:xfrm>
          <a:prstGeom prst="rect">
            <a:avLst/>
          </a:prstGeom>
        </p:spPr>
      </p:pic>
      <p:pic>
        <p:nvPicPr>
          <p:cNvPr id="25" name="Image 4" descr="preencoded.png">    </p:cNvPr>
          <p:cNvPicPr>
            <a:picLocks noChangeAspect="1"/>
          </p:cNvPicPr>
          <p:nvPr/>
        </p:nvPicPr>
        <p:blipFill>
          <a:blip r:embed="rId6"/>
          <a:stretch>
            <a:fillRect/>
          </a:stretch>
        </p:blipFill>
        <p:spPr>
          <a:xfrm>
            <a:off x="1143000" y="6656832"/>
            <a:ext cx="347472" cy="347472"/>
          </a:xfrm>
          <a:prstGeom prst="rect">
            <a:avLst/>
          </a:prstGeom>
        </p:spPr>
      </p:pic>
      <p:sp>
        <p:nvSpPr>
          <p:cNvPr id="26" name="Text 17"/>
          <p:cNvSpPr/>
          <p:nvPr/>
        </p:nvSpPr>
        <p:spPr>
          <a:xfrm>
            <a:off x="1664208" y="6656832"/>
            <a:ext cx="710488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Release 2 delta vs Release 1</a:t>
            </a:r>
            <a:endParaRPr lang="en-US" sz="2000" dirty="0"/>
          </a:p>
        </p:txBody>
      </p:sp>
      <p:sp>
        <p:nvSpPr>
          <p:cNvPr id="27" name="Text 18"/>
          <p:cNvSpPr/>
          <p:nvPr/>
        </p:nvSpPr>
        <p:spPr>
          <a:xfrm>
            <a:off x="1225296" y="7415784"/>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Identify added, modified and removed features / tests</a:t>
            </a:r>
            <a:endParaRPr lang="en-US" sz="1500" dirty="0"/>
          </a:p>
        </p:txBody>
      </p:sp>
      <p:sp>
        <p:nvSpPr>
          <p:cNvPr id="28" name="Text 19"/>
          <p:cNvSpPr/>
          <p:nvPr/>
        </p:nvSpPr>
        <p:spPr>
          <a:xfrm>
            <a:off x="1225296" y="7754112"/>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Show changed pass / fail outcomes and newly failing tests</a:t>
            </a:r>
            <a:endParaRPr lang="en-US" sz="1500" dirty="0"/>
          </a:p>
        </p:txBody>
      </p:sp>
      <p:sp>
        <p:nvSpPr>
          <p:cNvPr id="29" name="Text 20"/>
          <p:cNvSpPr/>
          <p:nvPr/>
        </p:nvSpPr>
        <p:spPr>
          <a:xfrm>
            <a:off x="1225296" y="8092440"/>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Link changes to source files, defects and execution evidence</a:t>
            </a:r>
            <a:endParaRPr lang="en-US" sz="1500" dirty="0"/>
          </a:p>
        </p:txBody>
      </p:sp>
      <p:sp>
        <p:nvSpPr>
          <p:cNvPr id="30" name="Shape 21"/>
          <p:cNvSpPr/>
          <p:nvPr/>
        </p:nvSpPr>
        <p:spPr>
          <a:xfrm>
            <a:off x="9281160" y="6446520"/>
            <a:ext cx="8092440" cy="2176272"/>
          </a:xfrm>
          <a:prstGeom prst="roundRect">
            <a:avLst>
              <a:gd name="adj" fmla="val 504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1" name="Image 5" descr="preencoded.png">    </p:cNvPr>
          <p:cNvPicPr>
            <a:picLocks noChangeAspect="1"/>
          </p:cNvPicPr>
          <p:nvPr/>
        </p:nvPicPr>
        <p:blipFill>
          <a:blip r:embed="rId7"/>
          <a:stretch>
            <a:fillRect/>
          </a:stretch>
        </p:blipFill>
        <p:spPr>
          <a:xfrm>
            <a:off x="9281160" y="6446520"/>
            <a:ext cx="8092440" cy="2176272"/>
          </a:xfrm>
          <a:prstGeom prst="rect">
            <a:avLst/>
          </a:prstGeom>
        </p:spPr>
      </p:pic>
      <p:pic>
        <p:nvPicPr>
          <p:cNvPr id="32" name="Image 6" descr="preencoded.png">    </p:cNvPr>
          <p:cNvPicPr>
            <a:picLocks noChangeAspect="1"/>
          </p:cNvPicPr>
          <p:nvPr/>
        </p:nvPicPr>
        <p:blipFill>
          <a:blip r:embed="rId8"/>
          <a:stretch>
            <a:fillRect/>
          </a:stretch>
        </p:blipFill>
        <p:spPr>
          <a:xfrm>
            <a:off x="9509760" y="6656832"/>
            <a:ext cx="347472" cy="347472"/>
          </a:xfrm>
          <a:prstGeom prst="rect">
            <a:avLst/>
          </a:prstGeom>
        </p:spPr>
      </p:pic>
      <p:sp>
        <p:nvSpPr>
          <p:cNvPr id="33" name="Text 22"/>
          <p:cNvSpPr/>
          <p:nvPr/>
        </p:nvSpPr>
        <p:spPr>
          <a:xfrm>
            <a:off x="10030968" y="6656832"/>
            <a:ext cx="710488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Release 3 + RAG feedback</a:t>
            </a:r>
            <a:endParaRPr lang="en-US" sz="2000" dirty="0"/>
          </a:p>
        </p:txBody>
      </p:sp>
      <p:sp>
        <p:nvSpPr>
          <p:cNvPr id="34" name="Text 23"/>
          <p:cNvSpPr/>
          <p:nvPr/>
        </p:nvSpPr>
        <p:spPr>
          <a:xfrm>
            <a:off x="9592056" y="7415784"/>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Compare R3 with R2 using the same release-linked evidence</a:t>
            </a:r>
            <a:endParaRPr lang="en-US" sz="1500" dirty="0"/>
          </a:p>
        </p:txBody>
      </p:sp>
      <p:sp>
        <p:nvSpPr>
          <p:cNvPr id="35" name="Text 24"/>
          <p:cNvSpPr/>
          <p:nvPr/>
        </p:nvSpPr>
        <p:spPr>
          <a:xfrm>
            <a:off x="9592056" y="7754112"/>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Retain reports, outcomes and source references in RAG</a:t>
            </a:r>
            <a:endParaRPr lang="en-US" sz="1500" dirty="0"/>
          </a:p>
        </p:txBody>
      </p:sp>
      <p:sp>
        <p:nvSpPr>
          <p:cNvPr id="36" name="Text 25"/>
          <p:cNvSpPr/>
          <p:nvPr/>
        </p:nvSpPr>
        <p:spPr>
          <a:xfrm>
            <a:off x="9592056" y="8092440"/>
            <a:ext cx="7452360" cy="2651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Retrieve context to create or update scenarios, then validate</a:t>
            </a:r>
            <a:endParaRPr lang="en-US" sz="1500" dirty="0"/>
          </a:p>
        </p:txBody>
      </p:sp>
      <p:sp>
        <p:nvSpPr>
          <p:cNvPr id="37" name="Text 26"/>
          <p:cNvSpPr/>
          <p:nvPr/>
        </p:nvSpPr>
        <p:spPr>
          <a:xfrm>
            <a:off x="914400" y="9015984"/>
            <a:ext cx="16459200" cy="411480"/>
          </a:xfrm>
          <a:prstGeom prst="rect">
            <a:avLst/>
          </a:prstGeom>
          <a:noFill/>
          <a:ln/>
        </p:spPr>
        <p:txBody>
          <a:bodyPr wrap="square" lIns="0" tIns="0" rIns="0" bIns="0" rtlCol="0" anchor="ctr">
            <a:normAutofit/>
          </a:bodyPr>
          <a:lstStyle/>
          <a:p>
            <a:pPr indent="0" marL="0">
              <a:buNone/>
            </a:pPr>
            <a:r>
              <a:rPr lang="en-US" sz="1700" dirty="0">
                <a:solidFill>
                  <a:srgbClr val="52658D"/>
                </a:solidFill>
                <a:latin typeface="Inter" pitchFamily="34" charset="0"/>
                <a:ea typeface="Inter" pitchFamily="34" charset="-122"/>
                <a:cs typeface="Inter" pitchFamily="34" charset="-120"/>
              </a:rPr>
              <a:t>Report design only: bracketed fields require actual release data; no execution outcomes are invented.</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CONTINUOUS DEPLOYMENT</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400" b="1" dirty="0">
                <a:solidFill>
                  <a:srgbClr val="253E78"/>
                </a:solidFill>
                <a:latin typeface="Montserrat" pitchFamily="34" charset="0"/>
                <a:ea typeface="Montserrat" pitchFamily="34" charset="-122"/>
                <a:cs typeface="Montserrat" pitchFamily="34" charset="-120"/>
              </a:rPr>
              <a:t>Continuous Deployment — Automated Environment Preparation &amp; Deployment</a:t>
            </a:r>
            <a:endParaRPr lang="en-US" sz="34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16  /  19</a:t>
            </a:r>
            <a:endParaRPr lang="en-US" sz="1200" dirty="0"/>
          </a:p>
        </p:txBody>
      </p:sp>
      <p:sp>
        <p:nvSpPr>
          <p:cNvPr id="11" name="Text 8"/>
          <p:cNvSpPr/>
          <p:nvPr/>
        </p:nvSpPr>
        <p:spPr>
          <a:xfrm>
            <a:off x="914400" y="2834640"/>
            <a:ext cx="16459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DEPLOYMENT FLOW</a:t>
            </a:r>
            <a:endParaRPr lang="en-US" sz="1500" dirty="0"/>
          </a:p>
        </p:txBody>
      </p:sp>
      <p:sp>
        <p:nvSpPr>
          <p:cNvPr id="12" name="Shape 9"/>
          <p:cNvSpPr/>
          <p:nvPr/>
        </p:nvSpPr>
        <p:spPr>
          <a:xfrm>
            <a:off x="914400" y="324612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246120"/>
            <a:ext cx="3922776" cy="731520"/>
          </a:xfrm>
          <a:prstGeom prst="rect">
            <a:avLst/>
          </a:prstGeom>
        </p:spPr>
      </p:pic>
      <p:pic>
        <p:nvPicPr>
          <p:cNvPr id="14" name="Image 1" descr="preencoded.png">    </p:cNvPr>
          <p:cNvPicPr>
            <a:picLocks noChangeAspect="1"/>
          </p:cNvPicPr>
          <p:nvPr/>
        </p:nvPicPr>
        <p:blipFill>
          <a:blip r:embed="rId3"/>
          <a:stretch>
            <a:fillRect/>
          </a:stretch>
        </p:blipFill>
        <p:spPr>
          <a:xfrm>
            <a:off x="1042416" y="3465576"/>
            <a:ext cx="292608" cy="292608"/>
          </a:xfrm>
          <a:prstGeom prst="rect">
            <a:avLst/>
          </a:prstGeom>
        </p:spPr>
      </p:pic>
      <p:sp>
        <p:nvSpPr>
          <p:cNvPr id="15" name="Text 10"/>
          <p:cNvSpPr/>
          <p:nvPr/>
        </p:nvSpPr>
        <p:spPr>
          <a:xfrm>
            <a:off x="1417320" y="333756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Validated Build / Executable</a:t>
            </a:r>
            <a:endParaRPr lang="en-US" sz="1700" dirty="0"/>
          </a:p>
        </p:txBody>
      </p:sp>
      <p:sp>
        <p:nvSpPr>
          <p:cNvPr id="16" name="Shape 11"/>
          <p:cNvSpPr/>
          <p:nvPr/>
        </p:nvSpPr>
        <p:spPr>
          <a:xfrm>
            <a:off x="4860036" y="3611880"/>
            <a:ext cx="210312" cy="0"/>
          </a:xfrm>
          <a:prstGeom prst="line">
            <a:avLst/>
          </a:prstGeom>
          <a:noFill/>
          <a:ln w="20320">
            <a:solidFill>
              <a:srgbClr val="7135CE"/>
            </a:solidFill>
            <a:prstDash val="solid"/>
            <a:tailEnd type="triangle"/>
          </a:ln>
        </p:spPr>
      </p:sp>
      <p:sp>
        <p:nvSpPr>
          <p:cNvPr id="17" name="Shape 12"/>
          <p:cNvSpPr/>
          <p:nvPr/>
        </p:nvSpPr>
        <p:spPr>
          <a:xfrm>
            <a:off x="5093208" y="324612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8" name="Image 2" descr="preencoded.png">    </p:cNvPr>
          <p:cNvPicPr>
            <a:picLocks noChangeAspect="1"/>
          </p:cNvPicPr>
          <p:nvPr/>
        </p:nvPicPr>
        <p:blipFill>
          <a:blip r:embed="rId4"/>
          <a:stretch>
            <a:fillRect/>
          </a:stretch>
        </p:blipFill>
        <p:spPr>
          <a:xfrm>
            <a:off x="5093208" y="3246120"/>
            <a:ext cx="3922776" cy="731520"/>
          </a:xfrm>
          <a:prstGeom prst="rect">
            <a:avLst/>
          </a:prstGeom>
        </p:spPr>
      </p:pic>
      <p:pic>
        <p:nvPicPr>
          <p:cNvPr id="19" name="Image 3" descr="preencoded.png">    </p:cNvPr>
          <p:cNvPicPr>
            <a:picLocks noChangeAspect="1"/>
          </p:cNvPicPr>
          <p:nvPr/>
        </p:nvPicPr>
        <p:blipFill>
          <a:blip r:embed="rId5"/>
          <a:stretch>
            <a:fillRect/>
          </a:stretch>
        </p:blipFill>
        <p:spPr>
          <a:xfrm>
            <a:off x="5221224" y="3465576"/>
            <a:ext cx="292608" cy="292608"/>
          </a:xfrm>
          <a:prstGeom prst="rect">
            <a:avLst/>
          </a:prstGeom>
        </p:spPr>
      </p:pic>
      <p:sp>
        <p:nvSpPr>
          <p:cNvPr id="20" name="Text 13"/>
          <p:cNvSpPr/>
          <p:nvPr/>
        </p:nvSpPr>
        <p:spPr>
          <a:xfrm>
            <a:off x="5596128" y="333756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Deployment Trigger</a:t>
            </a:r>
            <a:endParaRPr lang="en-US" sz="1700" dirty="0"/>
          </a:p>
        </p:txBody>
      </p:sp>
      <p:sp>
        <p:nvSpPr>
          <p:cNvPr id="21" name="Shape 14"/>
          <p:cNvSpPr/>
          <p:nvPr/>
        </p:nvSpPr>
        <p:spPr>
          <a:xfrm>
            <a:off x="9038844" y="3611880"/>
            <a:ext cx="210312" cy="0"/>
          </a:xfrm>
          <a:prstGeom prst="line">
            <a:avLst/>
          </a:prstGeom>
          <a:noFill/>
          <a:ln w="20320">
            <a:solidFill>
              <a:srgbClr val="7135CE"/>
            </a:solidFill>
            <a:prstDash val="solid"/>
            <a:tailEnd type="triangle"/>
          </a:ln>
        </p:spPr>
      </p:sp>
      <p:sp>
        <p:nvSpPr>
          <p:cNvPr id="22" name="Shape 15"/>
          <p:cNvSpPr/>
          <p:nvPr/>
        </p:nvSpPr>
        <p:spPr>
          <a:xfrm>
            <a:off x="9272016" y="324612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3" name="Image 4" descr="preencoded.png">    </p:cNvPr>
          <p:cNvPicPr>
            <a:picLocks noChangeAspect="1"/>
          </p:cNvPicPr>
          <p:nvPr/>
        </p:nvPicPr>
        <p:blipFill>
          <a:blip r:embed="rId6"/>
          <a:stretch>
            <a:fillRect/>
          </a:stretch>
        </p:blipFill>
        <p:spPr>
          <a:xfrm>
            <a:off x="9272016" y="3246120"/>
            <a:ext cx="3922776" cy="731520"/>
          </a:xfrm>
          <a:prstGeom prst="rect">
            <a:avLst/>
          </a:prstGeom>
        </p:spPr>
      </p:pic>
      <p:pic>
        <p:nvPicPr>
          <p:cNvPr id="24" name="Image 5" descr="preencoded.png">    </p:cNvPr>
          <p:cNvPicPr>
            <a:picLocks noChangeAspect="1"/>
          </p:cNvPicPr>
          <p:nvPr/>
        </p:nvPicPr>
        <p:blipFill>
          <a:blip r:embed="rId7"/>
          <a:stretch>
            <a:fillRect/>
          </a:stretch>
        </p:blipFill>
        <p:spPr>
          <a:xfrm>
            <a:off x="9400032" y="3465576"/>
            <a:ext cx="292608" cy="292608"/>
          </a:xfrm>
          <a:prstGeom prst="rect">
            <a:avLst/>
          </a:prstGeom>
        </p:spPr>
      </p:pic>
      <p:sp>
        <p:nvSpPr>
          <p:cNvPr id="25" name="Text 16"/>
          <p:cNvSpPr/>
          <p:nvPr/>
        </p:nvSpPr>
        <p:spPr>
          <a:xfrm>
            <a:off x="9774936" y="333756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Manual Approval OR Automatic Approval</a:t>
            </a:r>
            <a:endParaRPr lang="en-US" sz="1700" dirty="0"/>
          </a:p>
        </p:txBody>
      </p:sp>
      <p:sp>
        <p:nvSpPr>
          <p:cNvPr id="26" name="Shape 17"/>
          <p:cNvSpPr/>
          <p:nvPr/>
        </p:nvSpPr>
        <p:spPr>
          <a:xfrm>
            <a:off x="13217652" y="3611880"/>
            <a:ext cx="210312" cy="0"/>
          </a:xfrm>
          <a:prstGeom prst="line">
            <a:avLst/>
          </a:prstGeom>
          <a:noFill/>
          <a:ln w="20320">
            <a:solidFill>
              <a:srgbClr val="7135CE"/>
            </a:solidFill>
            <a:prstDash val="solid"/>
            <a:tailEnd type="triangle"/>
          </a:ln>
        </p:spPr>
      </p:sp>
      <p:sp>
        <p:nvSpPr>
          <p:cNvPr id="27" name="Shape 18"/>
          <p:cNvSpPr/>
          <p:nvPr/>
        </p:nvSpPr>
        <p:spPr>
          <a:xfrm>
            <a:off x="13450824" y="324612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8" name="Image 6" descr="preencoded.png">    </p:cNvPr>
          <p:cNvPicPr>
            <a:picLocks noChangeAspect="1"/>
          </p:cNvPicPr>
          <p:nvPr/>
        </p:nvPicPr>
        <p:blipFill>
          <a:blip r:embed="rId8"/>
          <a:stretch>
            <a:fillRect/>
          </a:stretch>
        </p:blipFill>
        <p:spPr>
          <a:xfrm>
            <a:off x="13450824" y="3246120"/>
            <a:ext cx="3922776" cy="731520"/>
          </a:xfrm>
          <a:prstGeom prst="rect">
            <a:avLst/>
          </a:prstGeom>
        </p:spPr>
      </p:pic>
      <p:pic>
        <p:nvPicPr>
          <p:cNvPr id="29" name="Image 7" descr="preencoded.png">    </p:cNvPr>
          <p:cNvPicPr>
            <a:picLocks noChangeAspect="1"/>
          </p:cNvPicPr>
          <p:nvPr/>
        </p:nvPicPr>
        <p:blipFill>
          <a:blip r:embed="rId9"/>
          <a:stretch>
            <a:fillRect/>
          </a:stretch>
        </p:blipFill>
        <p:spPr>
          <a:xfrm>
            <a:off x="13578840" y="3465576"/>
            <a:ext cx="292608" cy="292608"/>
          </a:xfrm>
          <a:prstGeom prst="rect">
            <a:avLst/>
          </a:prstGeom>
        </p:spPr>
      </p:pic>
      <p:sp>
        <p:nvSpPr>
          <p:cNvPr id="30" name="Text 19"/>
          <p:cNvSpPr/>
          <p:nvPr/>
        </p:nvSpPr>
        <p:spPr>
          <a:xfrm>
            <a:off x="13953744" y="333756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Environment Preparation</a:t>
            </a:r>
            <a:endParaRPr lang="en-US" sz="1700" dirty="0"/>
          </a:p>
        </p:txBody>
      </p:sp>
      <p:sp>
        <p:nvSpPr>
          <p:cNvPr id="31" name="Shape 20"/>
          <p:cNvSpPr/>
          <p:nvPr/>
        </p:nvSpPr>
        <p:spPr>
          <a:xfrm>
            <a:off x="914400" y="420624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2" name="Image 8" descr="preencoded.png">    </p:cNvPr>
          <p:cNvPicPr>
            <a:picLocks noChangeAspect="1"/>
          </p:cNvPicPr>
          <p:nvPr/>
        </p:nvPicPr>
        <p:blipFill>
          <a:blip r:embed="rId10"/>
          <a:stretch>
            <a:fillRect/>
          </a:stretch>
        </p:blipFill>
        <p:spPr>
          <a:xfrm>
            <a:off x="914400" y="4206240"/>
            <a:ext cx="3922776" cy="731520"/>
          </a:xfrm>
          <a:prstGeom prst="rect">
            <a:avLst/>
          </a:prstGeom>
        </p:spPr>
      </p:pic>
      <p:pic>
        <p:nvPicPr>
          <p:cNvPr id="33" name="Image 9" descr="preencoded.png">    </p:cNvPr>
          <p:cNvPicPr>
            <a:picLocks noChangeAspect="1"/>
          </p:cNvPicPr>
          <p:nvPr/>
        </p:nvPicPr>
        <p:blipFill>
          <a:blip r:embed="rId11"/>
          <a:stretch>
            <a:fillRect/>
          </a:stretch>
        </p:blipFill>
        <p:spPr>
          <a:xfrm>
            <a:off x="1042416" y="4425696"/>
            <a:ext cx="292608" cy="292608"/>
          </a:xfrm>
          <a:prstGeom prst="rect">
            <a:avLst/>
          </a:prstGeom>
        </p:spPr>
      </p:pic>
      <p:sp>
        <p:nvSpPr>
          <p:cNvPr id="34" name="Text 21"/>
          <p:cNvSpPr/>
          <p:nvPr/>
        </p:nvSpPr>
        <p:spPr>
          <a:xfrm>
            <a:off x="1417320" y="429768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Dependency / Runtime Readiness</a:t>
            </a:r>
            <a:endParaRPr lang="en-US" sz="1700" dirty="0"/>
          </a:p>
        </p:txBody>
      </p:sp>
      <p:sp>
        <p:nvSpPr>
          <p:cNvPr id="35" name="Shape 22"/>
          <p:cNvSpPr/>
          <p:nvPr/>
        </p:nvSpPr>
        <p:spPr>
          <a:xfrm>
            <a:off x="4860036" y="4572000"/>
            <a:ext cx="210312" cy="0"/>
          </a:xfrm>
          <a:prstGeom prst="line">
            <a:avLst/>
          </a:prstGeom>
          <a:noFill/>
          <a:ln w="20320">
            <a:solidFill>
              <a:srgbClr val="7135CE"/>
            </a:solidFill>
            <a:prstDash val="solid"/>
            <a:tailEnd type="triangle"/>
          </a:ln>
        </p:spPr>
      </p:sp>
      <p:sp>
        <p:nvSpPr>
          <p:cNvPr id="36" name="Shape 23"/>
          <p:cNvSpPr/>
          <p:nvPr/>
        </p:nvSpPr>
        <p:spPr>
          <a:xfrm>
            <a:off x="17373600" y="3611880"/>
            <a:ext cx="73152" cy="0"/>
          </a:xfrm>
          <a:prstGeom prst="line">
            <a:avLst/>
          </a:prstGeom>
          <a:noFill/>
          <a:ln w="16510">
            <a:solidFill>
              <a:srgbClr val="7135CE"/>
            </a:solidFill>
            <a:prstDash val="solid"/>
          </a:ln>
        </p:spPr>
      </p:sp>
      <p:sp>
        <p:nvSpPr>
          <p:cNvPr id="37" name="Shape 24"/>
          <p:cNvSpPr/>
          <p:nvPr/>
        </p:nvSpPr>
        <p:spPr>
          <a:xfrm>
            <a:off x="17446752" y="3611880"/>
            <a:ext cx="0" cy="480060"/>
          </a:xfrm>
          <a:prstGeom prst="line">
            <a:avLst/>
          </a:prstGeom>
          <a:noFill/>
          <a:ln w="16510">
            <a:solidFill>
              <a:srgbClr val="7135CE"/>
            </a:solidFill>
            <a:prstDash val="solid"/>
          </a:ln>
        </p:spPr>
      </p:sp>
      <p:sp>
        <p:nvSpPr>
          <p:cNvPr id="38" name="Shape 25"/>
          <p:cNvSpPr/>
          <p:nvPr/>
        </p:nvSpPr>
        <p:spPr>
          <a:xfrm>
            <a:off x="2875788" y="4091940"/>
            <a:ext cx="14570964" cy="0"/>
          </a:xfrm>
          <a:prstGeom prst="line">
            <a:avLst/>
          </a:prstGeom>
          <a:noFill/>
          <a:ln w="16510">
            <a:solidFill>
              <a:srgbClr val="7135CE"/>
            </a:solidFill>
            <a:prstDash val="solid"/>
          </a:ln>
        </p:spPr>
      </p:sp>
      <p:sp>
        <p:nvSpPr>
          <p:cNvPr id="39" name="Shape 26"/>
          <p:cNvSpPr/>
          <p:nvPr/>
        </p:nvSpPr>
        <p:spPr>
          <a:xfrm>
            <a:off x="2875788" y="4091940"/>
            <a:ext cx="0" cy="114300"/>
          </a:xfrm>
          <a:prstGeom prst="line">
            <a:avLst/>
          </a:prstGeom>
          <a:noFill/>
          <a:ln w="16510">
            <a:solidFill>
              <a:srgbClr val="7135CE"/>
            </a:solidFill>
            <a:prstDash val="solid"/>
            <a:tailEnd type="triangle"/>
          </a:ln>
        </p:spPr>
      </p:sp>
      <p:sp>
        <p:nvSpPr>
          <p:cNvPr id="40" name="Shape 27"/>
          <p:cNvSpPr/>
          <p:nvPr/>
        </p:nvSpPr>
        <p:spPr>
          <a:xfrm>
            <a:off x="5093208" y="420624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1" name="Image 10" descr="preencoded.png">    </p:cNvPr>
          <p:cNvPicPr>
            <a:picLocks noChangeAspect="1"/>
          </p:cNvPicPr>
          <p:nvPr/>
        </p:nvPicPr>
        <p:blipFill>
          <a:blip r:embed="rId12"/>
          <a:stretch>
            <a:fillRect/>
          </a:stretch>
        </p:blipFill>
        <p:spPr>
          <a:xfrm>
            <a:off x="5093208" y="4206240"/>
            <a:ext cx="3922776" cy="731520"/>
          </a:xfrm>
          <a:prstGeom prst="rect">
            <a:avLst/>
          </a:prstGeom>
        </p:spPr>
      </p:pic>
      <p:pic>
        <p:nvPicPr>
          <p:cNvPr id="42" name="Image 11" descr="preencoded.png">    </p:cNvPr>
          <p:cNvPicPr>
            <a:picLocks noChangeAspect="1"/>
          </p:cNvPicPr>
          <p:nvPr/>
        </p:nvPicPr>
        <p:blipFill>
          <a:blip r:embed="rId13"/>
          <a:stretch>
            <a:fillRect/>
          </a:stretch>
        </p:blipFill>
        <p:spPr>
          <a:xfrm>
            <a:off x="5221224" y="4425696"/>
            <a:ext cx="292608" cy="292608"/>
          </a:xfrm>
          <a:prstGeom prst="rect">
            <a:avLst/>
          </a:prstGeom>
        </p:spPr>
      </p:pic>
      <p:sp>
        <p:nvSpPr>
          <p:cNvPr id="43" name="Text 28"/>
          <p:cNvSpPr/>
          <p:nvPr/>
        </p:nvSpPr>
        <p:spPr>
          <a:xfrm>
            <a:off x="5596128" y="429768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Deploy JAR + Dependencies</a:t>
            </a:r>
            <a:endParaRPr lang="en-US" sz="1700" dirty="0"/>
          </a:p>
        </p:txBody>
      </p:sp>
      <p:sp>
        <p:nvSpPr>
          <p:cNvPr id="44" name="Shape 29"/>
          <p:cNvSpPr/>
          <p:nvPr/>
        </p:nvSpPr>
        <p:spPr>
          <a:xfrm>
            <a:off x="9038844" y="4572000"/>
            <a:ext cx="210312" cy="0"/>
          </a:xfrm>
          <a:prstGeom prst="line">
            <a:avLst/>
          </a:prstGeom>
          <a:noFill/>
          <a:ln w="20320">
            <a:solidFill>
              <a:srgbClr val="7135CE"/>
            </a:solidFill>
            <a:prstDash val="solid"/>
            <a:tailEnd type="triangle"/>
          </a:ln>
        </p:spPr>
      </p:sp>
      <p:sp>
        <p:nvSpPr>
          <p:cNvPr id="45" name="Shape 30"/>
          <p:cNvSpPr/>
          <p:nvPr/>
        </p:nvSpPr>
        <p:spPr>
          <a:xfrm>
            <a:off x="9272016" y="420624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6" name="Image 12" descr="preencoded.png">    </p:cNvPr>
          <p:cNvPicPr>
            <a:picLocks noChangeAspect="1"/>
          </p:cNvPicPr>
          <p:nvPr/>
        </p:nvPicPr>
        <p:blipFill>
          <a:blip r:embed="rId14"/>
          <a:stretch>
            <a:fillRect/>
          </a:stretch>
        </p:blipFill>
        <p:spPr>
          <a:xfrm>
            <a:off x="9272016" y="4206240"/>
            <a:ext cx="3922776" cy="731520"/>
          </a:xfrm>
          <a:prstGeom prst="rect">
            <a:avLst/>
          </a:prstGeom>
        </p:spPr>
      </p:pic>
      <p:pic>
        <p:nvPicPr>
          <p:cNvPr id="47" name="Image 13" descr="preencoded.png">    </p:cNvPr>
          <p:cNvPicPr>
            <a:picLocks noChangeAspect="1"/>
          </p:cNvPicPr>
          <p:nvPr/>
        </p:nvPicPr>
        <p:blipFill>
          <a:blip r:embed="rId15"/>
          <a:stretch>
            <a:fillRect/>
          </a:stretch>
        </p:blipFill>
        <p:spPr>
          <a:xfrm>
            <a:off x="9400032" y="4425696"/>
            <a:ext cx="292608" cy="292608"/>
          </a:xfrm>
          <a:prstGeom prst="rect">
            <a:avLst/>
          </a:prstGeom>
        </p:spPr>
      </p:pic>
      <p:sp>
        <p:nvSpPr>
          <p:cNvPr id="48" name="Text 31"/>
          <p:cNvSpPr/>
          <p:nvPr/>
        </p:nvSpPr>
        <p:spPr>
          <a:xfrm>
            <a:off x="9774936" y="429768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Environment Ready</a:t>
            </a:r>
            <a:endParaRPr lang="en-US" sz="1700" dirty="0"/>
          </a:p>
        </p:txBody>
      </p:sp>
      <p:sp>
        <p:nvSpPr>
          <p:cNvPr id="49" name="Shape 32"/>
          <p:cNvSpPr/>
          <p:nvPr/>
        </p:nvSpPr>
        <p:spPr>
          <a:xfrm>
            <a:off x="13217652" y="4572000"/>
            <a:ext cx="210312" cy="0"/>
          </a:xfrm>
          <a:prstGeom prst="line">
            <a:avLst/>
          </a:prstGeom>
          <a:noFill/>
          <a:ln w="20320">
            <a:solidFill>
              <a:srgbClr val="7135CE"/>
            </a:solidFill>
            <a:prstDash val="solid"/>
            <a:tailEnd type="triangle"/>
          </a:ln>
        </p:spPr>
      </p:sp>
      <p:sp>
        <p:nvSpPr>
          <p:cNvPr id="50" name="Shape 33"/>
          <p:cNvSpPr/>
          <p:nvPr/>
        </p:nvSpPr>
        <p:spPr>
          <a:xfrm>
            <a:off x="13450824" y="420624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1" name="Image 14" descr="preencoded.png">    </p:cNvPr>
          <p:cNvPicPr>
            <a:picLocks noChangeAspect="1"/>
          </p:cNvPicPr>
          <p:nvPr/>
        </p:nvPicPr>
        <p:blipFill>
          <a:blip r:embed="rId16"/>
          <a:stretch>
            <a:fillRect/>
          </a:stretch>
        </p:blipFill>
        <p:spPr>
          <a:xfrm>
            <a:off x="13450824" y="4206240"/>
            <a:ext cx="3922776" cy="731520"/>
          </a:xfrm>
          <a:prstGeom prst="rect">
            <a:avLst/>
          </a:prstGeom>
        </p:spPr>
      </p:pic>
      <p:pic>
        <p:nvPicPr>
          <p:cNvPr id="52" name="Image 15" descr="preencoded.png">    </p:cNvPr>
          <p:cNvPicPr>
            <a:picLocks noChangeAspect="1"/>
          </p:cNvPicPr>
          <p:nvPr/>
        </p:nvPicPr>
        <p:blipFill>
          <a:blip r:embed="rId17"/>
          <a:stretch>
            <a:fillRect/>
          </a:stretch>
        </p:blipFill>
        <p:spPr>
          <a:xfrm>
            <a:off x="13578840" y="4425696"/>
            <a:ext cx="292608" cy="292608"/>
          </a:xfrm>
          <a:prstGeom prst="rect">
            <a:avLst/>
          </a:prstGeom>
        </p:spPr>
      </p:pic>
      <p:sp>
        <p:nvSpPr>
          <p:cNvPr id="53" name="Text 34"/>
          <p:cNvSpPr/>
          <p:nvPr/>
        </p:nvSpPr>
        <p:spPr>
          <a:xfrm>
            <a:off x="13953744" y="4297680"/>
            <a:ext cx="3282696" cy="54864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Execute CI Test Flow</a:t>
            </a:r>
            <a:endParaRPr lang="en-US" sz="1700" dirty="0"/>
          </a:p>
        </p:txBody>
      </p:sp>
      <p:sp>
        <p:nvSpPr>
          <p:cNvPr id="54" name="Text 35"/>
          <p:cNvSpPr/>
          <p:nvPr/>
        </p:nvSpPr>
        <p:spPr>
          <a:xfrm>
            <a:off x="914400" y="5623560"/>
            <a:ext cx="16459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JAVA EXAMPLE</a:t>
            </a:r>
            <a:endParaRPr lang="en-US" sz="1500" dirty="0"/>
          </a:p>
        </p:txBody>
      </p:sp>
      <p:sp>
        <p:nvSpPr>
          <p:cNvPr id="55" name="Shape 36"/>
          <p:cNvSpPr/>
          <p:nvPr/>
        </p:nvSpPr>
        <p:spPr>
          <a:xfrm>
            <a:off x="914400" y="6080760"/>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6" name="Image 16" descr="preencoded.png">    </p:cNvPr>
          <p:cNvPicPr>
            <a:picLocks noChangeAspect="1"/>
          </p:cNvPicPr>
          <p:nvPr/>
        </p:nvPicPr>
        <p:blipFill>
          <a:blip r:embed="rId18"/>
          <a:stretch>
            <a:fillRect/>
          </a:stretch>
        </p:blipFill>
        <p:spPr>
          <a:xfrm>
            <a:off x="914400" y="6080760"/>
            <a:ext cx="3087014" cy="777240"/>
          </a:xfrm>
          <a:prstGeom prst="rect">
            <a:avLst/>
          </a:prstGeom>
        </p:spPr>
      </p:pic>
      <p:pic>
        <p:nvPicPr>
          <p:cNvPr id="57" name="Image 17" descr="preencoded.png">    </p:cNvPr>
          <p:cNvPicPr>
            <a:picLocks noChangeAspect="1"/>
          </p:cNvPicPr>
          <p:nvPr/>
        </p:nvPicPr>
        <p:blipFill>
          <a:blip r:embed="rId19"/>
          <a:stretch>
            <a:fillRect/>
          </a:stretch>
        </p:blipFill>
        <p:spPr>
          <a:xfrm>
            <a:off x="1042416" y="6323076"/>
            <a:ext cx="292608" cy="292608"/>
          </a:xfrm>
          <a:prstGeom prst="rect">
            <a:avLst/>
          </a:prstGeom>
        </p:spPr>
      </p:pic>
      <p:sp>
        <p:nvSpPr>
          <p:cNvPr id="58" name="Text 37"/>
          <p:cNvSpPr/>
          <p:nvPr/>
        </p:nvSpPr>
        <p:spPr>
          <a:xfrm>
            <a:off x="1417320" y="6172200"/>
            <a:ext cx="2446934" cy="59436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Java Build</a:t>
            </a:r>
            <a:endParaRPr lang="en-US" sz="1700" dirty="0"/>
          </a:p>
        </p:txBody>
      </p:sp>
      <p:sp>
        <p:nvSpPr>
          <p:cNvPr id="59" name="Shape 38"/>
          <p:cNvSpPr/>
          <p:nvPr/>
        </p:nvSpPr>
        <p:spPr>
          <a:xfrm>
            <a:off x="4024274" y="6469380"/>
            <a:ext cx="210312" cy="0"/>
          </a:xfrm>
          <a:prstGeom prst="line">
            <a:avLst/>
          </a:prstGeom>
          <a:noFill/>
          <a:ln w="20320">
            <a:solidFill>
              <a:srgbClr val="7135CE"/>
            </a:solidFill>
            <a:prstDash val="solid"/>
            <a:tailEnd type="triangle"/>
          </a:ln>
        </p:spPr>
      </p:sp>
      <p:sp>
        <p:nvSpPr>
          <p:cNvPr id="60" name="Shape 39"/>
          <p:cNvSpPr/>
          <p:nvPr/>
        </p:nvSpPr>
        <p:spPr>
          <a:xfrm>
            <a:off x="4257446" y="6080760"/>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1" name="Image 18" descr="preencoded.png">    </p:cNvPr>
          <p:cNvPicPr>
            <a:picLocks noChangeAspect="1"/>
          </p:cNvPicPr>
          <p:nvPr/>
        </p:nvPicPr>
        <p:blipFill>
          <a:blip r:embed="rId20"/>
          <a:stretch>
            <a:fillRect/>
          </a:stretch>
        </p:blipFill>
        <p:spPr>
          <a:xfrm>
            <a:off x="4257446" y="6080760"/>
            <a:ext cx="3087014" cy="777240"/>
          </a:xfrm>
          <a:prstGeom prst="rect">
            <a:avLst/>
          </a:prstGeom>
        </p:spPr>
      </p:pic>
      <p:pic>
        <p:nvPicPr>
          <p:cNvPr id="62" name="Image 19" descr="preencoded.png">    </p:cNvPr>
          <p:cNvPicPr>
            <a:picLocks noChangeAspect="1"/>
          </p:cNvPicPr>
          <p:nvPr/>
        </p:nvPicPr>
        <p:blipFill>
          <a:blip r:embed="rId21"/>
          <a:stretch>
            <a:fillRect/>
          </a:stretch>
        </p:blipFill>
        <p:spPr>
          <a:xfrm>
            <a:off x="4385462" y="6323076"/>
            <a:ext cx="292608" cy="292608"/>
          </a:xfrm>
          <a:prstGeom prst="rect">
            <a:avLst/>
          </a:prstGeom>
        </p:spPr>
      </p:pic>
      <p:sp>
        <p:nvSpPr>
          <p:cNvPr id="63" name="Text 40"/>
          <p:cNvSpPr/>
          <p:nvPr/>
        </p:nvSpPr>
        <p:spPr>
          <a:xfrm>
            <a:off x="4760366" y="6172200"/>
            <a:ext cx="2446934" cy="59436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Required Java/Runtime Readiness</a:t>
            </a:r>
            <a:endParaRPr lang="en-US" sz="1700" dirty="0"/>
          </a:p>
        </p:txBody>
      </p:sp>
      <p:sp>
        <p:nvSpPr>
          <p:cNvPr id="64" name="Shape 41"/>
          <p:cNvSpPr/>
          <p:nvPr/>
        </p:nvSpPr>
        <p:spPr>
          <a:xfrm>
            <a:off x="7367321" y="6469380"/>
            <a:ext cx="210312" cy="0"/>
          </a:xfrm>
          <a:prstGeom prst="line">
            <a:avLst/>
          </a:prstGeom>
          <a:noFill/>
          <a:ln w="20320">
            <a:solidFill>
              <a:srgbClr val="7135CE"/>
            </a:solidFill>
            <a:prstDash val="solid"/>
            <a:tailEnd type="triangle"/>
          </a:ln>
        </p:spPr>
      </p:sp>
      <p:sp>
        <p:nvSpPr>
          <p:cNvPr id="65" name="Shape 42"/>
          <p:cNvSpPr/>
          <p:nvPr/>
        </p:nvSpPr>
        <p:spPr>
          <a:xfrm>
            <a:off x="7600493" y="6080760"/>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6" name="Image 20" descr="preencoded.png">    </p:cNvPr>
          <p:cNvPicPr>
            <a:picLocks noChangeAspect="1"/>
          </p:cNvPicPr>
          <p:nvPr/>
        </p:nvPicPr>
        <p:blipFill>
          <a:blip r:embed="rId22"/>
          <a:stretch>
            <a:fillRect/>
          </a:stretch>
        </p:blipFill>
        <p:spPr>
          <a:xfrm>
            <a:off x="7600493" y="6080760"/>
            <a:ext cx="3087014" cy="777240"/>
          </a:xfrm>
          <a:prstGeom prst="rect">
            <a:avLst/>
          </a:prstGeom>
        </p:spPr>
      </p:pic>
      <p:pic>
        <p:nvPicPr>
          <p:cNvPr id="67" name="Image 21" descr="preencoded.png">    </p:cNvPr>
          <p:cNvPicPr>
            <a:picLocks noChangeAspect="1"/>
          </p:cNvPicPr>
          <p:nvPr/>
        </p:nvPicPr>
        <p:blipFill>
          <a:blip r:embed="rId23"/>
          <a:stretch>
            <a:fillRect/>
          </a:stretch>
        </p:blipFill>
        <p:spPr>
          <a:xfrm>
            <a:off x="7728509" y="6323076"/>
            <a:ext cx="292608" cy="292608"/>
          </a:xfrm>
          <a:prstGeom prst="rect">
            <a:avLst/>
          </a:prstGeom>
        </p:spPr>
      </p:pic>
      <p:sp>
        <p:nvSpPr>
          <p:cNvPr id="68" name="Text 43"/>
          <p:cNvSpPr/>
          <p:nvPr/>
        </p:nvSpPr>
        <p:spPr>
          <a:xfrm>
            <a:off x="8103413" y="6172200"/>
            <a:ext cx="2446934" cy="59436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Required Plugins/Dependencies</a:t>
            </a:r>
            <a:endParaRPr lang="en-US" sz="1700" dirty="0"/>
          </a:p>
        </p:txBody>
      </p:sp>
      <p:sp>
        <p:nvSpPr>
          <p:cNvPr id="69" name="Shape 44"/>
          <p:cNvSpPr/>
          <p:nvPr/>
        </p:nvSpPr>
        <p:spPr>
          <a:xfrm>
            <a:off x="10710367" y="6469380"/>
            <a:ext cx="210312" cy="0"/>
          </a:xfrm>
          <a:prstGeom prst="line">
            <a:avLst/>
          </a:prstGeom>
          <a:noFill/>
          <a:ln w="20320">
            <a:solidFill>
              <a:srgbClr val="7135CE"/>
            </a:solidFill>
            <a:prstDash val="solid"/>
            <a:tailEnd type="triangle"/>
          </a:ln>
        </p:spPr>
      </p:sp>
      <p:sp>
        <p:nvSpPr>
          <p:cNvPr id="70" name="Shape 45"/>
          <p:cNvSpPr/>
          <p:nvPr/>
        </p:nvSpPr>
        <p:spPr>
          <a:xfrm>
            <a:off x="10943539" y="6080760"/>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1" name="Image 22" descr="preencoded.png">    </p:cNvPr>
          <p:cNvPicPr>
            <a:picLocks noChangeAspect="1"/>
          </p:cNvPicPr>
          <p:nvPr/>
        </p:nvPicPr>
        <p:blipFill>
          <a:blip r:embed="rId24"/>
          <a:stretch>
            <a:fillRect/>
          </a:stretch>
        </p:blipFill>
        <p:spPr>
          <a:xfrm>
            <a:off x="10943539" y="6080760"/>
            <a:ext cx="3087014" cy="777240"/>
          </a:xfrm>
          <a:prstGeom prst="rect">
            <a:avLst/>
          </a:prstGeom>
        </p:spPr>
      </p:pic>
      <p:pic>
        <p:nvPicPr>
          <p:cNvPr id="72" name="Image 23" descr="preencoded.png">    </p:cNvPr>
          <p:cNvPicPr>
            <a:picLocks noChangeAspect="1"/>
          </p:cNvPicPr>
          <p:nvPr/>
        </p:nvPicPr>
        <p:blipFill>
          <a:blip r:embed="rId25"/>
          <a:stretch>
            <a:fillRect/>
          </a:stretch>
        </p:blipFill>
        <p:spPr>
          <a:xfrm>
            <a:off x="11071555" y="6323076"/>
            <a:ext cx="292608" cy="292608"/>
          </a:xfrm>
          <a:prstGeom prst="rect">
            <a:avLst/>
          </a:prstGeom>
        </p:spPr>
      </p:pic>
      <p:sp>
        <p:nvSpPr>
          <p:cNvPr id="73" name="Text 46"/>
          <p:cNvSpPr/>
          <p:nvPr/>
        </p:nvSpPr>
        <p:spPr>
          <a:xfrm>
            <a:off x="11446459" y="6172200"/>
            <a:ext cx="2446934" cy="59436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JAR Deployment</a:t>
            </a:r>
            <a:endParaRPr lang="en-US" sz="1700" dirty="0"/>
          </a:p>
        </p:txBody>
      </p:sp>
      <p:sp>
        <p:nvSpPr>
          <p:cNvPr id="74" name="Shape 47"/>
          <p:cNvSpPr/>
          <p:nvPr/>
        </p:nvSpPr>
        <p:spPr>
          <a:xfrm>
            <a:off x="14053414" y="6469380"/>
            <a:ext cx="210312" cy="0"/>
          </a:xfrm>
          <a:prstGeom prst="line">
            <a:avLst/>
          </a:prstGeom>
          <a:noFill/>
          <a:ln w="20320">
            <a:solidFill>
              <a:srgbClr val="7135CE"/>
            </a:solidFill>
            <a:prstDash val="solid"/>
            <a:tailEnd type="triangle"/>
          </a:ln>
        </p:spPr>
      </p:sp>
      <p:sp>
        <p:nvSpPr>
          <p:cNvPr id="75" name="Shape 48"/>
          <p:cNvSpPr/>
          <p:nvPr/>
        </p:nvSpPr>
        <p:spPr>
          <a:xfrm>
            <a:off x="14286586" y="6080760"/>
            <a:ext cx="3087014" cy="777240"/>
          </a:xfrm>
          <a:prstGeom prst="roundRect">
            <a:avLst>
              <a:gd name="adj" fmla="val 1411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6" name="Image 24" descr="preencoded.png">    </p:cNvPr>
          <p:cNvPicPr>
            <a:picLocks noChangeAspect="1"/>
          </p:cNvPicPr>
          <p:nvPr/>
        </p:nvPicPr>
        <p:blipFill>
          <a:blip r:embed="rId26"/>
          <a:stretch>
            <a:fillRect/>
          </a:stretch>
        </p:blipFill>
        <p:spPr>
          <a:xfrm>
            <a:off x="14286586" y="6080760"/>
            <a:ext cx="3087014" cy="777240"/>
          </a:xfrm>
          <a:prstGeom prst="rect">
            <a:avLst/>
          </a:prstGeom>
        </p:spPr>
      </p:pic>
      <p:pic>
        <p:nvPicPr>
          <p:cNvPr id="77" name="Image 25" descr="preencoded.png">    </p:cNvPr>
          <p:cNvPicPr>
            <a:picLocks noChangeAspect="1"/>
          </p:cNvPicPr>
          <p:nvPr/>
        </p:nvPicPr>
        <p:blipFill>
          <a:blip r:embed="rId27"/>
          <a:stretch>
            <a:fillRect/>
          </a:stretch>
        </p:blipFill>
        <p:spPr>
          <a:xfrm>
            <a:off x="14414602" y="6323076"/>
            <a:ext cx="292608" cy="292608"/>
          </a:xfrm>
          <a:prstGeom prst="rect">
            <a:avLst/>
          </a:prstGeom>
        </p:spPr>
      </p:pic>
      <p:sp>
        <p:nvSpPr>
          <p:cNvPr id="78" name="Text 49"/>
          <p:cNvSpPr/>
          <p:nvPr/>
        </p:nvSpPr>
        <p:spPr>
          <a:xfrm>
            <a:off x="14789506" y="6172200"/>
            <a:ext cx="2446934" cy="594360"/>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Environment Ready</a:t>
            </a:r>
            <a:endParaRPr lang="en-US" sz="1700" dirty="0"/>
          </a:p>
        </p:txBody>
      </p:sp>
      <p:sp>
        <p:nvSpPr>
          <p:cNvPr id="79" name="Text 50"/>
          <p:cNvSpPr/>
          <p:nvPr/>
        </p:nvSpPr>
        <p:spPr>
          <a:xfrm>
            <a:off x="914400" y="7452360"/>
            <a:ext cx="16459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AFTER DEPLOYMENT · EXECUTE CI TEST FLOW</a:t>
            </a:r>
            <a:endParaRPr lang="en-US" sz="1500" dirty="0"/>
          </a:p>
        </p:txBody>
      </p:sp>
      <p:sp>
        <p:nvSpPr>
          <p:cNvPr id="80" name="Shape 51"/>
          <p:cNvSpPr/>
          <p:nvPr/>
        </p:nvSpPr>
        <p:spPr>
          <a:xfrm>
            <a:off x="914400" y="790956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1" name="Image 26" descr="preencoded.png">    </p:cNvPr>
          <p:cNvPicPr>
            <a:picLocks noChangeAspect="1"/>
          </p:cNvPicPr>
          <p:nvPr/>
        </p:nvPicPr>
        <p:blipFill>
          <a:blip r:embed="rId28"/>
          <a:stretch>
            <a:fillRect/>
          </a:stretch>
        </p:blipFill>
        <p:spPr>
          <a:xfrm>
            <a:off x="914400" y="7909560"/>
            <a:ext cx="3922776" cy="731520"/>
          </a:xfrm>
          <a:prstGeom prst="rect">
            <a:avLst/>
          </a:prstGeom>
        </p:spPr>
      </p:pic>
      <p:pic>
        <p:nvPicPr>
          <p:cNvPr id="82" name="Image 27" descr="preencoded.png">    </p:cNvPr>
          <p:cNvPicPr>
            <a:picLocks noChangeAspect="1"/>
          </p:cNvPicPr>
          <p:nvPr/>
        </p:nvPicPr>
        <p:blipFill>
          <a:blip r:embed="rId29"/>
          <a:stretch>
            <a:fillRect/>
          </a:stretch>
        </p:blipFill>
        <p:spPr>
          <a:xfrm>
            <a:off x="1042416" y="8129016"/>
            <a:ext cx="292608" cy="292608"/>
          </a:xfrm>
          <a:prstGeom prst="rect">
            <a:avLst/>
          </a:prstGeom>
        </p:spPr>
      </p:pic>
      <p:sp>
        <p:nvSpPr>
          <p:cNvPr id="83" name="Text 52"/>
          <p:cNvSpPr/>
          <p:nvPr/>
        </p:nvSpPr>
        <p:spPr>
          <a:xfrm>
            <a:off x="1417320" y="8001000"/>
            <a:ext cx="3282696" cy="54864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Static Code Analysis</a:t>
            </a:r>
            <a:endParaRPr lang="en-US" sz="1900" dirty="0"/>
          </a:p>
        </p:txBody>
      </p:sp>
      <p:sp>
        <p:nvSpPr>
          <p:cNvPr id="84" name="Shape 53"/>
          <p:cNvSpPr/>
          <p:nvPr/>
        </p:nvSpPr>
        <p:spPr>
          <a:xfrm>
            <a:off x="4860036" y="8275320"/>
            <a:ext cx="210312" cy="0"/>
          </a:xfrm>
          <a:prstGeom prst="line">
            <a:avLst/>
          </a:prstGeom>
          <a:noFill/>
          <a:ln w="20320">
            <a:solidFill>
              <a:srgbClr val="7135CE"/>
            </a:solidFill>
            <a:prstDash val="solid"/>
            <a:tailEnd type="triangle"/>
          </a:ln>
        </p:spPr>
      </p:sp>
      <p:sp>
        <p:nvSpPr>
          <p:cNvPr id="85" name="Shape 54"/>
          <p:cNvSpPr/>
          <p:nvPr/>
        </p:nvSpPr>
        <p:spPr>
          <a:xfrm>
            <a:off x="5093208" y="790956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86" name="Image 28" descr="preencoded.png">    </p:cNvPr>
          <p:cNvPicPr>
            <a:picLocks noChangeAspect="1"/>
          </p:cNvPicPr>
          <p:nvPr/>
        </p:nvPicPr>
        <p:blipFill>
          <a:blip r:embed="rId30"/>
          <a:stretch>
            <a:fillRect/>
          </a:stretch>
        </p:blipFill>
        <p:spPr>
          <a:xfrm>
            <a:off x="5093208" y="7909560"/>
            <a:ext cx="3922776" cy="731520"/>
          </a:xfrm>
          <a:prstGeom prst="rect">
            <a:avLst/>
          </a:prstGeom>
        </p:spPr>
      </p:pic>
      <p:pic>
        <p:nvPicPr>
          <p:cNvPr id="87" name="Image 29" descr="preencoded.png">    </p:cNvPr>
          <p:cNvPicPr>
            <a:picLocks noChangeAspect="1"/>
          </p:cNvPicPr>
          <p:nvPr/>
        </p:nvPicPr>
        <p:blipFill>
          <a:blip r:embed="rId31"/>
          <a:stretch>
            <a:fillRect/>
          </a:stretch>
        </p:blipFill>
        <p:spPr>
          <a:xfrm>
            <a:off x="5221224" y="8129016"/>
            <a:ext cx="292608" cy="292608"/>
          </a:xfrm>
          <a:prstGeom prst="rect">
            <a:avLst/>
          </a:prstGeom>
        </p:spPr>
      </p:pic>
      <p:sp>
        <p:nvSpPr>
          <p:cNvPr id="88" name="Text 55"/>
          <p:cNvSpPr/>
          <p:nvPr/>
        </p:nvSpPr>
        <p:spPr>
          <a:xfrm>
            <a:off x="5596128" y="8001000"/>
            <a:ext cx="3282696" cy="54864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Unit Testing</a:t>
            </a:r>
            <a:endParaRPr lang="en-US" sz="1900" dirty="0"/>
          </a:p>
        </p:txBody>
      </p:sp>
      <p:sp>
        <p:nvSpPr>
          <p:cNvPr id="89" name="Shape 56"/>
          <p:cNvSpPr/>
          <p:nvPr/>
        </p:nvSpPr>
        <p:spPr>
          <a:xfrm>
            <a:off x="9038844" y="8275320"/>
            <a:ext cx="210312" cy="0"/>
          </a:xfrm>
          <a:prstGeom prst="line">
            <a:avLst/>
          </a:prstGeom>
          <a:noFill/>
          <a:ln w="20320">
            <a:solidFill>
              <a:srgbClr val="7135CE"/>
            </a:solidFill>
            <a:prstDash val="solid"/>
            <a:tailEnd type="triangle"/>
          </a:ln>
        </p:spPr>
      </p:sp>
      <p:sp>
        <p:nvSpPr>
          <p:cNvPr id="90" name="Shape 57"/>
          <p:cNvSpPr/>
          <p:nvPr/>
        </p:nvSpPr>
        <p:spPr>
          <a:xfrm>
            <a:off x="9272016" y="790956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91" name="Image 30" descr="preencoded.png">    </p:cNvPr>
          <p:cNvPicPr>
            <a:picLocks noChangeAspect="1"/>
          </p:cNvPicPr>
          <p:nvPr/>
        </p:nvPicPr>
        <p:blipFill>
          <a:blip r:embed="rId32"/>
          <a:stretch>
            <a:fillRect/>
          </a:stretch>
        </p:blipFill>
        <p:spPr>
          <a:xfrm>
            <a:off x="9272016" y="7909560"/>
            <a:ext cx="3922776" cy="731520"/>
          </a:xfrm>
          <a:prstGeom prst="rect">
            <a:avLst/>
          </a:prstGeom>
        </p:spPr>
      </p:pic>
      <p:pic>
        <p:nvPicPr>
          <p:cNvPr id="92" name="Image 31" descr="preencoded.png">    </p:cNvPr>
          <p:cNvPicPr>
            <a:picLocks noChangeAspect="1"/>
          </p:cNvPicPr>
          <p:nvPr/>
        </p:nvPicPr>
        <p:blipFill>
          <a:blip r:embed="rId33"/>
          <a:stretch>
            <a:fillRect/>
          </a:stretch>
        </p:blipFill>
        <p:spPr>
          <a:xfrm>
            <a:off x="9400032" y="8129016"/>
            <a:ext cx="292608" cy="292608"/>
          </a:xfrm>
          <a:prstGeom prst="rect">
            <a:avLst/>
          </a:prstGeom>
        </p:spPr>
      </p:pic>
      <p:sp>
        <p:nvSpPr>
          <p:cNvPr id="93" name="Text 58"/>
          <p:cNvSpPr/>
          <p:nvPr/>
        </p:nvSpPr>
        <p:spPr>
          <a:xfrm>
            <a:off x="9774936" y="8001000"/>
            <a:ext cx="3282696" cy="54864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Integration Testing</a:t>
            </a:r>
            <a:endParaRPr lang="en-US" sz="1900" dirty="0"/>
          </a:p>
        </p:txBody>
      </p:sp>
      <p:sp>
        <p:nvSpPr>
          <p:cNvPr id="94" name="Shape 59"/>
          <p:cNvSpPr/>
          <p:nvPr/>
        </p:nvSpPr>
        <p:spPr>
          <a:xfrm>
            <a:off x="13217652" y="8275320"/>
            <a:ext cx="210312" cy="0"/>
          </a:xfrm>
          <a:prstGeom prst="line">
            <a:avLst/>
          </a:prstGeom>
          <a:noFill/>
          <a:ln w="20320">
            <a:solidFill>
              <a:srgbClr val="7135CE"/>
            </a:solidFill>
            <a:prstDash val="solid"/>
            <a:tailEnd type="triangle"/>
          </a:ln>
        </p:spPr>
      </p:sp>
      <p:sp>
        <p:nvSpPr>
          <p:cNvPr id="95" name="Shape 60"/>
          <p:cNvSpPr/>
          <p:nvPr/>
        </p:nvSpPr>
        <p:spPr>
          <a:xfrm>
            <a:off x="13450824" y="7909560"/>
            <a:ext cx="3922776"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96" name="Image 32" descr="preencoded.png">    </p:cNvPr>
          <p:cNvPicPr>
            <a:picLocks noChangeAspect="1"/>
          </p:cNvPicPr>
          <p:nvPr/>
        </p:nvPicPr>
        <p:blipFill>
          <a:blip r:embed="rId34"/>
          <a:stretch>
            <a:fillRect/>
          </a:stretch>
        </p:blipFill>
        <p:spPr>
          <a:xfrm>
            <a:off x="13450824" y="7909560"/>
            <a:ext cx="3922776" cy="731520"/>
          </a:xfrm>
          <a:prstGeom prst="rect">
            <a:avLst/>
          </a:prstGeom>
        </p:spPr>
      </p:pic>
      <p:pic>
        <p:nvPicPr>
          <p:cNvPr id="97" name="Image 33" descr="preencoded.png">    </p:cNvPr>
          <p:cNvPicPr>
            <a:picLocks noChangeAspect="1"/>
          </p:cNvPicPr>
          <p:nvPr/>
        </p:nvPicPr>
        <p:blipFill>
          <a:blip r:embed="rId35"/>
          <a:stretch>
            <a:fillRect/>
          </a:stretch>
        </p:blipFill>
        <p:spPr>
          <a:xfrm>
            <a:off x="13578840" y="8129016"/>
            <a:ext cx="292608" cy="292608"/>
          </a:xfrm>
          <a:prstGeom prst="rect">
            <a:avLst/>
          </a:prstGeom>
        </p:spPr>
      </p:pic>
      <p:sp>
        <p:nvSpPr>
          <p:cNvPr id="98" name="Text 61"/>
          <p:cNvSpPr/>
          <p:nvPr/>
        </p:nvSpPr>
        <p:spPr>
          <a:xfrm>
            <a:off x="13953744" y="8001000"/>
            <a:ext cx="3282696" cy="54864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System Testing</a:t>
            </a:r>
            <a:endParaRPr lang="en-US" sz="1900" dirty="0"/>
          </a:p>
        </p:txBody>
      </p:sp>
      <p:sp>
        <p:nvSpPr>
          <p:cNvPr id="99" name="Text 62"/>
          <p:cNvSpPr/>
          <p:nvPr/>
        </p:nvSpPr>
        <p:spPr>
          <a:xfrm>
            <a:off x="914400" y="8979408"/>
            <a:ext cx="16459200" cy="475488"/>
          </a:xfrm>
          <a:prstGeom prst="rect">
            <a:avLst/>
          </a:prstGeom>
          <a:noFill/>
          <a:ln/>
        </p:spPr>
        <p:txBody>
          <a:bodyPr wrap="square" lIns="0" tIns="0" rIns="0" bIns="0" rtlCol="0" anchor="ctr">
            <a:normAutofit/>
          </a:bodyPr>
          <a:lstStyle/>
          <a:p>
            <a:pPr indent="0" marL="0">
              <a:buNone/>
            </a:pPr>
            <a:r>
              <a:rPr lang="en-US" sz="1700" dirty="0">
                <a:solidFill>
                  <a:srgbClr val="2563EB"/>
                </a:solidFill>
                <a:latin typeface="Inter" pitchFamily="34" charset="0"/>
                <a:ea typeface="Inter" pitchFamily="34" charset="-122"/>
                <a:cs typeface="Inter" pitchFamily="34" charset="-120"/>
              </a:rPr>
              <a:t>System testing: functional REST API / UI / DB + non-functional performance (load, stress, recovery, durability, endurance).</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RTM · END-TO-END TRACEABILITY</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RTM — Bidirectional Requirement-to-Test Traceability</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17  /  19</a:t>
            </a:r>
            <a:endParaRPr lang="en-US" sz="1200" dirty="0"/>
          </a:p>
        </p:txBody>
      </p:sp>
      <p:sp>
        <p:nvSpPr>
          <p:cNvPr id="11" name="Text 8"/>
          <p:cNvSpPr/>
          <p:nvPr/>
        </p:nvSpPr>
        <p:spPr>
          <a:xfrm>
            <a:off x="914400" y="2834640"/>
            <a:ext cx="16459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TOP-TO-BOTTOM</a:t>
            </a:r>
            <a:endParaRPr lang="en-US" sz="1500" dirty="0"/>
          </a:p>
        </p:txBody>
      </p:sp>
      <p:sp>
        <p:nvSpPr>
          <p:cNvPr id="12" name="Shape 9"/>
          <p:cNvSpPr/>
          <p:nvPr/>
        </p:nvSpPr>
        <p:spPr>
          <a:xfrm>
            <a:off x="914400"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914400" y="3246120"/>
            <a:ext cx="2529840" cy="621792"/>
          </a:xfrm>
          <a:prstGeom prst="rect">
            <a:avLst/>
          </a:prstGeom>
        </p:spPr>
      </p:pic>
      <p:sp>
        <p:nvSpPr>
          <p:cNvPr id="14" name="Text 10"/>
          <p:cNvSpPr/>
          <p:nvPr/>
        </p:nvSpPr>
        <p:spPr>
          <a:xfrm>
            <a:off x="1042416"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SRS</a:t>
            </a:r>
            <a:endParaRPr lang="en-US" sz="1700" dirty="0"/>
          </a:p>
        </p:txBody>
      </p:sp>
      <p:sp>
        <p:nvSpPr>
          <p:cNvPr id="15" name="Shape 11"/>
          <p:cNvSpPr/>
          <p:nvPr/>
        </p:nvSpPr>
        <p:spPr>
          <a:xfrm>
            <a:off x="3467100" y="3557016"/>
            <a:ext cx="210312" cy="0"/>
          </a:xfrm>
          <a:prstGeom prst="line">
            <a:avLst/>
          </a:prstGeom>
          <a:noFill/>
          <a:ln w="20320">
            <a:solidFill>
              <a:srgbClr val="7135CE"/>
            </a:solidFill>
            <a:prstDash val="solid"/>
            <a:tailEnd type="triangle"/>
          </a:ln>
        </p:spPr>
      </p:sp>
      <p:sp>
        <p:nvSpPr>
          <p:cNvPr id="16" name="Shape 12"/>
          <p:cNvSpPr/>
          <p:nvPr/>
        </p:nvSpPr>
        <p:spPr>
          <a:xfrm>
            <a:off x="3700272"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1" descr="preencoded.png">    </p:cNvPr>
          <p:cNvPicPr>
            <a:picLocks noChangeAspect="1"/>
          </p:cNvPicPr>
          <p:nvPr/>
        </p:nvPicPr>
        <p:blipFill>
          <a:blip r:embed="rId3"/>
          <a:stretch>
            <a:fillRect/>
          </a:stretch>
        </p:blipFill>
        <p:spPr>
          <a:xfrm>
            <a:off x="3700272" y="3246120"/>
            <a:ext cx="2529840" cy="621792"/>
          </a:xfrm>
          <a:prstGeom prst="rect">
            <a:avLst/>
          </a:prstGeom>
        </p:spPr>
      </p:pic>
      <p:sp>
        <p:nvSpPr>
          <p:cNvPr id="18" name="Text 13"/>
          <p:cNvSpPr/>
          <p:nvPr/>
        </p:nvSpPr>
        <p:spPr>
          <a:xfrm>
            <a:off x="3828288"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7135CE"/>
                </a:solidFill>
                <a:latin typeface="Poppins" pitchFamily="34" charset="0"/>
                <a:ea typeface="Poppins" pitchFamily="34" charset="-122"/>
                <a:cs typeface="Poppins" pitchFamily="34" charset="-120"/>
              </a:rPr>
              <a:t>Features</a:t>
            </a:r>
            <a:endParaRPr lang="en-US" sz="1700" dirty="0"/>
          </a:p>
        </p:txBody>
      </p:sp>
      <p:sp>
        <p:nvSpPr>
          <p:cNvPr id="19" name="Shape 14"/>
          <p:cNvSpPr/>
          <p:nvPr/>
        </p:nvSpPr>
        <p:spPr>
          <a:xfrm>
            <a:off x="6252972" y="3557016"/>
            <a:ext cx="210312" cy="0"/>
          </a:xfrm>
          <a:prstGeom prst="line">
            <a:avLst/>
          </a:prstGeom>
          <a:noFill/>
          <a:ln w="20320">
            <a:solidFill>
              <a:srgbClr val="7135CE"/>
            </a:solidFill>
            <a:prstDash val="solid"/>
            <a:tailEnd type="triangle"/>
          </a:ln>
        </p:spPr>
      </p:sp>
      <p:sp>
        <p:nvSpPr>
          <p:cNvPr id="20" name="Shape 15"/>
          <p:cNvSpPr/>
          <p:nvPr/>
        </p:nvSpPr>
        <p:spPr>
          <a:xfrm>
            <a:off x="6486144"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2" descr="preencoded.png">    </p:cNvPr>
          <p:cNvPicPr>
            <a:picLocks noChangeAspect="1"/>
          </p:cNvPicPr>
          <p:nvPr/>
        </p:nvPicPr>
        <p:blipFill>
          <a:blip r:embed="rId4"/>
          <a:stretch>
            <a:fillRect/>
          </a:stretch>
        </p:blipFill>
        <p:spPr>
          <a:xfrm>
            <a:off x="6486144" y="3246120"/>
            <a:ext cx="2529840" cy="621792"/>
          </a:xfrm>
          <a:prstGeom prst="rect">
            <a:avLst/>
          </a:prstGeom>
        </p:spPr>
      </p:pic>
      <p:sp>
        <p:nvSpPr>
          <p:cNvPr id="22" name="Text 16"/>
          <p:cNvSpPr/>
          <p:nvPr/>
        </p:nvSpPr>
        <p:spPr>
          <a:xfrm>
            <a:off x="6614160"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Scenarios</a:t>
            </a:r>
            <a:endParaRPr lang="en-US" sz="1700" dirty="0"/>
          </a:p>
        </p:txBody>
      </p:sp>
      <p:sp>
        <p:nvSpPr>
          <p:cNvPr id="23" name="Shape 17"/>
          <p:cNvSpPr/>
          <p:nvPr/>
        </p:nvSpPr>
        <p:spPr>
          <a:xfrm>
            <a:off x="9038844" y="3557016"/>
            <a:ext cx="210312" cy="0"/>
          </a:xfrm>
          <a:prstGeom prst="line">
            <a:avLst/>
          </a:prstGeom>
          <a:noFill/>
          <a:ln w="20320">
            <a:solidFill>
              <a:srgbClr val="7135CE"/>
            </a:solidFill>
            <a:prstDash val="solid"/>
            <a:tailEnd type="triangle"/>
          </a:ln>
        </p:spPr>
      </p:sp>
      <p:sp>
        <p:nvSpPr>
          <p:cNvPr id="24" name="Shape 18"/>
          <p:cNvSpPr/>
          <p:nvPr/>
        </p:nvSpPr>
        <p:spPr>
          <a:xfrm>
            <a:off x="9272016"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5" name="Image 3" descr="preencoded.png">    </p:cNvPr>
          <p:cNvPicPr>
            <a:picLocks noChangeAspect="1"/>
          </p:cNvPicPr>
          <p:nvPr/>
        </p:nvPicPr>
        <p:blipFill>
          <a:blip r:embed="rId5"/>
          <a:stretch>
            <a:fillRect/>
          </a:stretch>
        </p:blipFill>
        <p:spPr>
          <a:xfrm>
            <a:off x="9272016" y="3246120"/>
            <a:ext cx="2529840" cy="621792"/>
          </a:xfrm>
          <a:prstGeom prst="rect">
            <a:avLst/>
          </a:prstGeom>
        </p:spPr>
      </p:pic>
      <p:sp>
        <p:nvSpPr>
          <p:cNvPr id="26" name="Text 19"/>
          <p:cNvSpPr/>
          <p:nvPr/>
        </p:nvSpPr>
        <p:spPr>
          <a:xfrm>
            <a:off x="9400032"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7135CE"/>
                </a:solidFill>
                <a:latin typeface="Poppins" pitchFamily="34" charset="0"/>
                <a:ea typeface="Poppins" pitchFamily="34" charset="-122"/>
                <a:cs typeface="Poppins" pitchFamily="34" charset="-120"/>
              </a:rPr>
              <a:t>Test Suites</a:t>
            </a:r>
            <a:endParaRPr lang="en-US" sz="1700" dirty="0"/>
          </a:p>
        </p:txBody>
      </p:sp>
      <p:sp>
        <p:nvSpPr>
          <p:cNvPr id="27" name="Shape 20"/>
          <p:cNvSpPr/>
          <p:nvPr/>
        </p:nvSpPr>
        <p:spPr>
          <a:xfrm>
            <a:off x="11824716" y="3557016"/>
            <a:ext cx="210312" cy="0"/>
          </a:xfrm>
          <a:prstGeom prst="line">
            <a:avLst/>
          </a:prstGeom>
          <a:noFill/>
          <a:ln w="20320">
            <a:solidFill>
              <a:srgbClr val="7135CE"/>
            </a:solidFill>
            <a:prstDash val="solid"/>
            <a:tailEnd type="triangle"/>
          </a:ln>
        </p:spPr>
      </p:sp>
      <p:sp>
        <p:nvSpPr>
          <p:cNvPr id="28" name="Shape 21"/>
          <p:cNvSpPr/>
          <p:nvPr/>
        </p:nvSpPr>
        <p:spPr>
          <a:xfrm>
            <a:off x="12057888"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9" name="Image 4" descr="preencoded.png">    </p:cNvPr>
          <p:cNvPicPr>
            <a:picLocks noChangeAspect="1"/>
          </p:cNvPicPr>
          <p:nvPr/>
        </p:nvPicPr>
        <p:blipFill>
          <a:blip r:embed="rId6"/>
          <a:stretch>
            <a:fillRect/>
          </a:stretch>
        </p:blipFill>
        <p:spPr>
          <a:xfrm>
            <a:off x="12057888" y="3246120"/>
            <a:ext cx="2529840" cy="621792"/>
          </a:xfrm>
          <a:prstGeom prst="rect">
            <a:avLst/>
          </a:prstGeom>
        </p:spPr>
      </p:pic>
      <p:sp>
        <p:nvSpPr>
          <p:cNvPr id="30" name="Text 22"/>
          <p:cNvSpPr/>
          <p:nvPr/>
        </p:nvSpPr>
        <p:spPr>
          <a:xfrm>
            <a:off x="12185904"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Execution</a:t>
            </a:r>
            <a:endParaRPr lang="en-US" sz="1700" dirty="0"/>
          </a:p>
        </p:txBody>
      </p:sp>
      <p:sp>
        <p:nvSpPr>
          <p:cNvPr id="31" name="Shape 23"/>
          <p:cNvSpPr/>
          <p:nvPr/>
        </p:nvSpPr>
        <p:spPr>
          <a:xfrm>
            <a:off x="14610588" y="3557016"/>
            <a:ext cx="210312" cy="0"/>
          </a:xfrm>
          <a:prstGeom prst="line">
            <a:avLst/>
          </a:prstGeom>
          <a:noFill/>
          <a:ln w="20320">
            <a:solidFill>
              <a:srgbClr val="7135CE"/>
            </a:solidFill>
            <a:prstDash val="solid"/>
            <a:tailEnd type="triangle"/>
          </a:ln>
        </p:spPr>
      </p:sp>
      <p:sp>
        <p:nvSpPr>
          <p:cNvPr id="32" name="Shape 24"/>
          <p:cNvSpPr/>
          <p:nvPr/>
        </p:nvSpPr>
        <p:spPr>
          <a:xfrm>
            <a:off x="14843760" y="3246120"/>
            <a:ext cx="2529840" cy="621792"/>
          </a:xfrm>
          <a:prstGeom prst="roundRect">
            <a:avLst>
              <a:gd name="adj" fmla="val 17647"/>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5" descr="preencoded.png">    </p:cNvPr>
          <p:cNvPicPr>
            <a:picLocks noChangeAspect="1"/>
          </p:cNvPicPr>
          <p:nvPr/>
        </p:nvPicPr>
        <p:blipFill>
          <a:blip r:embed="rId7"/>
          <a:stretch>
            <a:fillRect/>
          </a:stretch>
        </p:blipFill>
        <p:spPr>
          <a:xfrm>
            <a:off x="14843760" y="3246120"/>
            <a:ext cx="2529840" cy="621792"/>
          </a:xfrm>
          <a:prstGeom prst="rect">
            <a:avLst/>
          </a:prstGeom>
        </p:spPr>
      </p:pic>
      <p:sp>
        <p:nvSpPr>
          <p:cNvPr id="34" name="Text 25"/>
          <p:cNvSpPr/>
          <p:nvPr/>
        </p:nvSpPr>
        <p:spPr>
          <a:xfrm>
            <a:off x="14971776" y="3337560"/>
            <a:ext cx="2273808" cy="438912"/>
          </a:xfrm>
          <a:prstGeom prst="rect">
            <a:avLst/>
          </a:prstGeom>
          <a:noFill/>
          <a:ln/>
        </p:spPr>
        <p:txBody>
          <a:bodyPr wrap="square" lIns="0" tIns="0" rIns="0" bIns="0" rtlCol="0" anchor="ctr">
            <a:normAutofit/>
          </a:bodyPr>
          <a:lstStyle/>
          <a:p>
            <a:pPr algn="ctr" indent="0" marL="0">
              <a:buNone/>
            </a:pPr>
            <a:r>
              <a:rPr lang="en-US" sz="1700" b="1" dirty="0">
                <a:solidFill>
                  <a:srgbClr val="7135CE"/>
                </a:solidFill>
                <a:latin typeface="Poppins" pitchFamily="34" charset="0"/>
                <a:ea typeface="Poppins" pitchFamily="34" charset="-122"/>
                <a:cs typeface="Poppins" pitchFamily="34" charset="-120"/>
              </a:rPr>
              <a:t>Defects/Bugs</a:t>
            </a:r>
            <a:endParaRPr lang="en-US" sz="1700" dirty="0"/>
          </a:p>
        </p:txBody>
      </p:sp>
      <p:sp>
        <p:nvSpPr>
          <p:cNvPr id="35" name="Text 26"/>
          <p:cNvSpPr/>
          <p:nvPr/>
        </p:nvSpPr>
        <p:spPr>
          <a:xfrm>
            <a:off x="1188720" y="4078224"/>
            <a:ext cx="15910560" cy="365760"/>
          </a:xfrm>
          <a:prstGeom prst="rect">
            <a:avLst/>
          </a:prstGeom>
          <a:noFill/>
          <a:ln/>
        </p:spPr>
        <p:txBody>
          <a:bodyPr wrap="square" lIns="0" tIns="0" rIns="0" bIns="0" rtlCol="0" anchor="ctr">
            <a:normAutofit/>
          </a:bodyPr>
          <a:lstStyle/>
          <a:p>
            <a:pPr indent="0" marL="0">
              <a:buNone/>
            </a:pPr>
            <a:r>
              <a:rPr lang="en-US" sz="1800" b="1" dirty="0">
                <a:solidFill>
                  <a:srgbClr val="7135CE"/>
                </a:solidFill>
                <a:latin typeface="Poppins" pitchFamily="34" charset="0"/>
                <a:ea typeface="Poppins" pitchFamily="34" charset="-122"/>
                <a:cs typeface="Poppins" pitchFamily="34" charset="-120"/>
              </a:rPr>
              <a:t>Backward trace: Bug → Scenario → Feature → SRS</a:t>
            </a:r>
            <a:endParaRPr lang="en-US" sz="1800" dirty="0"/>
          </a:p>
        </p:txBody>
      </p:sp>
      <p:sp>
        <p:nvSpPr>
          <p:cNvPr id="36" name="Text 27"/>
          <p:cNvSpPr/>
          <p:nvPr/>
        </p:nvSpPr>
        <p:spPr>
          <a:xfrm>
            <a:off x="914400" y="4800600"/>
            <a:ext cx="16459200" cy="292608"/>
          </a:xfrm>
          <a:prstGeom prst="rect">
            <a:avLst/>
          </a:prstGeom>
          <a:noFill/>
          <a:ln/>
        </p:spPr>
        <p:txBody>
          <a:bodyPr wrap="square" lIns="0" tIns="0" rIns="0" bIns="0" rtlCol="0" anchor="ctr">
            <a:normAutofit/>
          </a:bodyPr>
          <a:lstStyle/>
          <a:p>
            <a:pPr indent="0" marL="0">
              <a:buNone/>
            </a:pPr>
            <a:r>
              <a:rPr lang="en-US" sz="1500" b="1" dirty="0">
                <a:solidFill>
                  <a:srgbClr val="2563EB"/>
                </a:solidFill>
                <a:latin typeface="Poppins" pitchFamily="34" charset="0"/>
                <a:ea typeface="Poppins" pitchFamily="34" charset="-122"/>
                <a:cs typeface="Poppins" pitchFamily="34" charset="-120"/>
              </a:rPr>
              <a:t>BOTTOM-TO-TOP · REVERSE ENGINEERING</a:t>
            </a:r>
            <a:endParaRPr lang="en-US" sz="1500" dirty="0"/>
          </a:p>
        </p:txBody>
      </p:sp>
      <p:sp>
        <p:nvSpPr>
          <p:cNvPr id="37" name="Shape 28"/>
          <p:cNvSpPr/>
          <p:nvPr/>
        </p:nvSpPr>
        <p:spPr>
          <a:xfrm>
            <a:off x="914400"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8" name="Image 6" descr="preencoded.png">    </p:cNvPr>
          <p:cNvPicPr>
            <a:picLocks noChangeAspect="1"/>
          </p:cNvPicPr>
          <p:nvPr/>
        </p:nvPicPr>
        <p:blipFill>
          <a:blip r:embed="rId8"/>
          <a:stretch>
            <a:fillRect/>
          </a:stretch>
        </p:blipFill>
        <p:spPr>
          <a:xfrm>
            <a:off x="914400" y="5212080"/>
            <a:ext cx="2529840" cy="731520"/>
          </a:xfrm>
          <a:prstGeom prst="rect">
            <a:avLst/>
          </a:prstGeom>
        </p:spPr>
      </p:pic>
      <p:pic>
        <p:nvPicPr>
          <p:cNvPr id="39" name="Image 7" descr="preencoded.png">    </p:cNvPr>
          <p:cNvPicPr>
            <a:picLocks noChangeAspect="1"/>
          </p:cNvPicPr>
          <p:nvPr/>
        </p:nvPicPr>
        <p:blipFill>
          <a:blip r:embed="rId9"/>
          <a:stretch>
            <a:fillRect/>
          </a:stretch>
        </p:blipFill>
        <p:spPr>
          <a:xfrm>
            <a:off x="1042416" y="5431536"/>
            <a:ext cx="292608" cy="292608"/>
          </a:xfrm>
          <a:prstGeom prst="rect">
            <a:avLst/>
          </a:prstGeom>
        </p:spPr>
      </p:pic>
      <p:sp>
        <p:nvSpPr>
          <p:cNvPr id="40" name="Text 29"/>
          <p:cNvSpPr/>
          <p:nvPr/>
        </p:nvSpPr>
        <p:spPr>
          <a:xfrm>
            <a:off x="1417320"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Source Code + DB Schema</a:t>
            </a:r>
            <a:endParaRPr lang="en-US" sz="1600" dirty="0"/>
          </a:p>
        </p:txBody>
      </p:sp>
      <p:sp>
        <p:nvSpPr>
          <p:cNvPr id="41" name="Shape 30"/>
          <p:cNvSpPr/>
          <p:nvPr/>
        </p:nvSpPr>
        <p:spPr>
          <a:xfrm>
            <a:off x="3467100" y="5577840"/>
            <a:ext cx="210312" cy="0"/>
          </a:xfrm>
          <a:prstGeom prst="line">
            <a:avLst/>
          </a:prstGeom>
          <a:noFill/>
          <a:ln w="20320">
            <a:solidFill>
              <a:srgbClr val="7135CE"/>
            </a:solidFill>
            <a:prstDash val="solid"/>
            <a:tailEnd type="triangle"/>
          </a:ln>
        </p:spPr>
      </p:sp>
      <p:sp>
        <p:nvSpPr>
          <p:cNvPr id="42" name="Shape 31"/>
          <p:cNvSpPr/>
          <p:nvPr/>
        </p:nvSpPr>
        <p:spPr>
          <a:xfrm>
            <a:off x="3700272"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3" name="Image 8" descr="preencoded.png">    </p:cNvPr>
          <p:cNvPicPr>
            <a:picLocks noChangeAspect="1"/>
          </p:cNvPicPr>
          <p:nvPr/>
        </p:nvPicPr>
        <p:blipFill>
          <a:blip r:embed="rId10"/>
          <a:stretch>
            <a:fillRect/>
          </a:stretch>
        </p:blipFill>
        <p:spPr>
          <a:xfrm>
            <a:off x="3700272" y="5212080"/>
            <a:ext cx="2529840" cy="731520"/>
          </a:xfrm>
          <a:prstGeom prst="rect">
            <a:avLst/>
          </a:prstGeom>
        </p:spPr>
      </p:pic>
      <p:pic>
        <p:nvPicPr>
          <p:cNvPr id="44" name="Image 9" descr="preencoded.png">    </p:cNvPr>
          <p:cNvPicPr>
            <a:picLocks noChangeAspect="1"/>
          </p:cNvPicPr>
          <p:nvPr/>
        </p:nvPicPr>
        <p:blipFill>
          <a:blip r:embed="rId11"/>
          <a:stretch>
            <a:fillRect/>
          </a:stretch>
        </p:blipFill>
        <p:spPr>
          <a:xfrm>
            <a:off x="3828288" y="5431536"/>
            <a:ext cx="292608" cy="292608"/>
          </a:xfrm>
          <a:prstGeom prst="rect">
            <a:avLst/>
          </a:prstGeom>
        </p:spPr>
      </p:pic>
      <p:sp>
        <p:nvSpPr>
          <p:cNvPr id="45" name="Text 32"/>
          <p:cNvSpPr/>
          <p:nvPr/>
        </p:nvSpPr>
        <p:spPr>
          <a:xfrm>
            <a:off x="4203192"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Features</a:t>
            </a:r>
            <a:endParaRPr lang="en-US" sz="1600" dirty="0"/>
          </a:p>
        </p:txBody>
      </p:sp>
      <p:sp>
        <p:nvSpPr>
          <p:cNvPr id="46" name="Shape 33"/>
          <p:cNvSpPr/>
          <p:nvPr/>
        </p:nvSpPr>
        <p:spPr>
          <a:xfrm>
            <a:off x="6252972" y="5577840"/>
            <a:ext cx="210312" cy="0"/>
          </a:xfrm>
          <a:prstGeom prst="line">
            <a:avLst/>
          </a:prstGeom>
          <a:noFill/>
          <a:ln w="20320">
            <a:solidFill>
              <a:srgbClr val="7135CE"/>
            </a:solidFill>
            <a:prstDash val="solid"/>
            <a:tailEnd type="triangle"/>
          </a:ln>
        </p:spPr>
      </p:sp>
      <p:sp>
        <p:nvSpPr>
          <p:cNvPr id="47" name="Shape 34"/>
          <p:cNvSpPr/>
          <p:nvPr/>
        </p:nvSpPr>
        <p:spPr>
          <a:xfrm>
            <a:off x="6486144"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8" name="Image 10" descr="preencoded.png">    </p:cNvPr>
          <p:cNvPicPr>
            <a:picLocks noChangeAspect="1"/>
          </p:cNvPicPr>
          <p:nvPr/>
        </p:nvPicPr>
        <p:blipFill>
          <a:blip r:embed="rId12"/>
          <a:stretch>
            <a:fillRect/>
          </a:stretch>
        </p:blipFill>
        <p:spPr>
          <a:xfrm>
            <a:off x="6486144" y="5212080"/>
            <a:ext cx="2529840" cy="731520"/>
          </a:xfrm>
          <a:prstGeom prst="rect">
            <a:avLst/>
          </a:prstGeom>
        </p:spPr>
      </p:pic>
      <p:pic>
        <p:nvPicPr>
          <p:cNvPr id="49" name="Image 11" descr="preencoded.png">    </p:cNvPr>
          <p:cNvPicPr>
            <a:picLocks noChangeAspect="1"/>
          </p:cNvPicPr>
          <p:nvPr/>
        </p:nvPicPr>
        <p:blipFill>
          <a:blip r:embed="rId13"/>
          <a:stretch>
            <a:fillRect/>
          </a:stretch>
        </p:blipFill>
        <p:spPr>
          <a:xfrm>
            <a:off x="6614160" y="5431536"/>
            <a:ext cx="292608" cy="292608"/>
          </a:xfrm>
          <a:prstGeom prst="rect">
            <a:avLst/>
          </a:prstGeom>
        </p:spPr>
      </p:pic>
      <p:sp>
        <p:nvSpPr>
          <p:cNvPr id="50" name="Text 35"/>
          <p:cNvSpPr/>
          <p:nvPr/>
        </p:nvSpPr>
        <p:spPr>
          <a:xfrm>
            <a:off x="6989064"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Scenarios</a:t>
            </a:r>
            <a:endParaRPr lang="en-US" sz="1600" dirty="0"/>
          </a:p>
        </p:txBody>
      </p:sp>
      <p:sp>
        <p:nvSpPr>
          <p:cNvPr id="51" name="Shape 36"/>
          <p:cNvSpPr/>
          <p:nvPr/>
        </p:nvSpPr>
        <p:spPr>
          <a:xfrm>
            <a:off x="9038844" y="5577840"/>
            <a:ext cx="210312" cy="0"/>
          </a:xfrm>
          <a:prstGeom prst="line">
            <a:avLst/>
          </a:prstGeom>
          <a:noFill/>
          <a:ln w="20320">
            <a:solidFill>
              <a:srgbClr val="7135CE"/>
            </a:solidFill>
            <a:prstDash val="solid"/>
            <a:tailEnd type="triangle"/>
          </a:ln>
        </p:spPr>
      </p:sp>
      <p:sp>
        <p:nvSpPr>
          <p:cNvPr id="52" name="Shape 37"/>
          <p:cNvSpPr/>
          <p:nvPr/>
        </p:nvSpPr>
        <p:spPr>
          <a:xfrm>
            <a:off x="9272016"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3" name="Image 12" descr="preencoded.png">    </p:cNvPr>
          <p:cNvPicPr>
            <a:picLocks noChangeAspect="1"/>
          </p:cNvPicPr>
          <p:nvPr/>
        </p:nvPicPr>
        <p:blipFill>
          <a:blip r:embed="rId14"/>
          <a:stretch>
            <a:fillRect/>
          </a:stretch>
        </p:blipFill>
        <p:spPr>
          <a:xfrm>
            <a:off x="9272016" y="5212080"/>
            <a:ext cx="2529840" cy="731520"/>
          </a:xfrm>
          <a:prstGeom prst="rect">
            <a:avLst/>
          </a:prstGeom>
        </p:spPr>
      </p:pic>
      <p:pic>
        <p:nvPicPr>
          <p:cNvPr id="54" name="Image 13" descr="preencoded.png">    </p:cNvPr>
          <p:cNvPicPr>
            <a:picLocks noChangeAspect="1"/>
          </p:cNvPicPr>
          <p:nvPr/>
        </p:nvPicPr>
        <p:blipFill>
          <a:blip r:embed="rId15"/>
          <a:stretch>
            <a:fillRect/>
          </a:stretch>
        </p:blipFill>
        <p:spPr>
          <a:xfrm>
            <a:off x="9400032" y="5431536"/>
            <a:ext cx="292608" cy="292608"/>
          </a:xfrm>
          <a:prstGeom prst="rect">
            <a:avLst/>
          </a:prstGeom>
        </p:spPr>
      </p:pic>
      <p:sp>
        <p:nvSpPr>
          <p:cNvPr id="55" name="Text 38"/>
          <p:cNvSpPr/>
          <p:nvPr/>
        </p:nvSpPr>
        <p:spPr>
          <a:xfrm>
            <a:off x="9774936"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Test Suites</a:t>
            </a:r>
            <a:endParaRPr lang="en-US" sz="1600" dirty="0"/>
          </a:p>
        </p:txBody>
      </p:sp>
      <p:sp>
        <p:nvSpPr>
          <p:cNvPr id="56" name="Shape 39"/>
          <p:cNvSpPr/>
          <p:nvPr/>
        </p:nvSpPr>
        <p:spPr>
          <a:xfrm>
            <a:off x="11824716" y="5577840"/>
            <a:ext cx="210312" cy="0"/>
          </a:xfrm>
          <a:prstGeom prst="line">
            <a:avLst/>
          </a:prstGeom>
          <a:noFill/>
          <a:ln w="20320">
            <a:solidFill>
              <a:srgbClr val="7135CE"/>
            </a:solidFill>
            <a:prstDash val="solid"/>
            <a:tailEnd type="triangle"/>
          </a:ln>
        </p:spPr>
      </p:sp>
      <p:sp>
        <p:nvSpPr>
          <p:cNvPr id="57" name="Shape 40"/>
          <p:cNvSpPr/>
          <p:nvPr/>
        </p:nvSpPr>
        <p:spPr>
          <a:xfrm>
            <a:off x="12057888"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8" name="Image 14" descr="preencoded.png">    </p:cNvPr>
          <p:cNvPicPr>
            <a:picLocks noChangeAspect="1"/>
          </p:cNvPicPr>
          <p:nvPr/>
        </p:nvPicPr>
        <p:blipFill>
          <a:blip r:embed="rId16"/>
          <a:stretch>
            <a:fillRect/>
          </a:stretch>
        </p:blipFill>
        <p:spPr>
          <a:xfrm>
            <a:off x="12057888" y="5212080"/>
            <a:ext cx="2529840" cy="731520"/>
          </a:xfrm>
          <a:prstGeom prst="rect">
            <a:avLst/>
          </a:prstGeom>
        </p:spPr>
      </p:pic>
      <p:pic>
        <p:nvPicPr>
          <p:cNvPr id="59" name="Image 15" descr="preencoded.png">    </p:cNvPr>
          <p:cNvPicPr>
            <a:picLocks noChangeAspect="1"/>
          </p:cNvPicPr>
          <p:nvPr/>
        </p:nvPicPr>
        <p:blipFill>
          <a:blip r:embed="rId17"/>
          <a:stretch>
            <a:fillRect/>
          </a:stretch>
        </p:blipFill>
        <p:spPr>
          <a:xfrm>
            <a:off x="12185904" y="5431536"/>
            <a:ext cx="292608" cy="292608"/>
          </a:xfrm>
          <a:prstGeom prst="rect">
            <a:avLst/>
          </a:prstGeom>
        </p:spPr>
      </p:pic>
      <p:sp>
        <p:nvSpPr>
          <p:cNvPr id="60" name="Text 41"/>
          <p:cNvSpPr/>
          <p:nvPr/>
        </p:nvSpPr>
        <p:spPr>
          <a:xfrm>
            <a:off x="12560808"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Execution</a:t>
            </a:r>
            <a:endParaRPr lang="en-US" sz="1600" dirty="0"/>
          </a:p>
        </p:txBody>
      </p:sp>
      <p:sp>
        <p:nvSpPr>
          <p:cNvPr id="61" name="Shape 42"/>
          <p:cNvSpPr/>
          <p:nvPr/>
        </p:nvSpPr>
        <p:spPr>
          <a:xfrm>
            <a:off x="14610588" y="5577840"/>
            <a:ext cx="210312" cy="0"/>
          </a:xfrm>
          <a:prstGeom prst="line">
            <a:avLst/>
          </a:prstGeom>
          <a:noFill/>
          <a:ln w="20320">
            <a:solidFill>
              <a:srgbClr val="7135CE"/>
            </a:solidFill>
            <a:prstDash val="solid"/>
            <a:tailEnd type="triangle"/>
          </a:ln>
        </p:spPr>
      </p:sp>
      <p:sp>
        <p:nvSpPr>
          <p:cNvPr id="62" name="Shape 43"/>
          <p:cNvSpPr/>
          <p:nvPr/>
        </p:nvSpPr>
        <p:spPr>
          <a:xfrm>
            <a:off x="14843760" y="5212080"/>
            <a:ext cx="2529840" cy="731520"/>
          </a:xfrm>
          <a:prstGeom prst="roundRect">
            <a:avLst>
              <a:gd name="adj" fmla="val 1500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3" name="Image 16" descr="preencoded.png">    </p:cNvPr>
          <p:cNvPicPr>
            <a:picLocks noChangeAspect="1"/>
          </p:cNvPicPr>
          <p:nvPr/>
        </p:nvPicPr>
        <p:blipFill>
          <a:blip r:embed="rId18"/>
          <a:stretch>
            <a:fillRect/>
          </a:stretch>
        </p:blipFill>
        <p:spPr>
          <a:xfrm>
            <a:off x="14843760" y="5212080"/>
            <a:ext cx="2529840" cy="731520"/>
          </a:xfrm>
          <a:prstGeom prst="rect">
            <a:avLst/>
          </a:prstGeom>
        </p:spPr>
      </p:pic>
      <p:pic>
        <p:nvPicPr>
          <p:cNvPr id="64" name="Image 17" descr="preencoded.png">    </p:cNvPr>
          <p:cNvPicPr>
            <a:picLocks noChangeAspect="1"/>
          </p:cNvPicPr>
          <p:nvPr/>
        </p:nvPicPr>
        <p:blipFill>
          <a:blip r:embed="rId19"/>
          <a:stretch>
            <a:fillRect/>
          </a:stretch>
        </p:blipFill>
        <p:spPr>
          <a:xfrm>
            <a:off x="14971776" y="5431536"/>
            <a:ext cx="292608" cy="292608"/>
          </a:xfrm>
          <a:prstGeom prst="rect">
            <a:avLst/>
          </a:prstGeom>
        </p:spPr>
      </p:pic>
      <p:sp>
        <p:nvSpPr>
          <p:cNvPr id="65" name="Text 44"/>
          <p:cNvSpPr/>
          <p:nvPr/>
        </p:nvSpPr>
        <p:spPr>
          <a:xfrm>
            <a:off x="15346680" y="5303520"/>
            <a:ext cx="1889760" cy="548640"/>
          </a:xfrm>
          <a:prstGeom prst="rect">
            <a:avLst/>
          </a:prstGeom>
          <a:noFill/>
          <a:ln/>
        </p:spPr>
        <p:txBody>
          <a:bodyPr wrap="square" lIns="0" tIns="0" rIns="0" bIns="0" rtlCol="0" anchor="ctr">
            <a:normAutofit/>
          </a:bodyPr>
          <a:lstStyle/>
          <a:p>
            <a:pPr algn="ctr" indent="0" marL="0">
              <a:buNone/>
            </a:pPr>
            <a:r>
              <a:rPr lang="en-US" sz="1600" b="1" dirty="0">
                <a:solidFill>
                  <a:srgbClr val="253E78"/>
                </a:solidFill>
                <a:latin typeface="Poppins" pitchFamily="34" charset="0"/>
                <a:ea typeface="Poppins" pitchFamily="34" charset="-122"/>
                <a:cs typeface="Poppins" pitchFamily="34" charset="-120"/>
              </a:rPr>
              <a:t>Defects/Bugs</a:t>
            </a:r>
            <a:endParaRPr lang="en-US" sz="1600" dirty="0"/>
          </a:p>
        </p:txBody>
      </p:sp>
      <p:sp>
        <p:nvSpPr>
          <p:cNvPr id="66" name="Text 45"/>
          <p:cNvSpPr/>
          <p:nvPr/>
        </p:nvSpPr>
        <p:spPr>
          <a:xfrm>
            <a:off x="1188720" y="6172200"/>
            <a:ext cx="15910560" cy="365760"/>
          </a:xfrm>
          <a:prstGeom prst="rect">
            <a:avLst/>
          </a:prstGeom>
          <a:noFill/>
          <a:ln/>
        </p:spPr>
        <p:txBody>
          <a:bodyPr wrap="square" lIns="0" tIns="0" rIns="0" bIns="0" rtlCol="0" anchor="ctr">
            <a:normAutofit/>
          </a:bodyPr>
          <a:lstStyle/>
          <a:p>
            <a:pPr indent="0" marL="0">
              <a:buNone/>
            </a:pPr>
            <a:r>
              <a:rPr lang="en-US" sz="1800" b="1" dirty="0">
                <a:solidFill>
                  <a:srgbClr val="7135CE"/>
                </a:solidFill>
                <a:latin typeface="Poppins" pitchFamily="34" charset="0"/>
                <a:ea typeface="Poppins" pitchFamily="34" charset="-122"/>
                <a:cs typeface="Poppins" pitchFamily="34" charset="-120"/>
              </a:rPr>
              <a:t>Backward trace: Bug → Scenario → Feature → Synthetic SRS</a:t>
            </a:r>
            <a:endParaRPr lang="en-US" sz="1800" dirty="0"/>
          </a:p>
        </p:txBody>
      </p:sp>
      <p:sp>
        <p:nvSpPr>
          <p:cNvPr id="67" name="Shape 46"/>
          <p:cNvSpPr/>
          <p:nvPr/>
        </p:nvSpPr>
        <p:spPr>
          <a:xfrm>
            <a:off x="914400" y="6995160"/>
            <a:ext cx="16459200" cy="1188720"/>
          </a:xfrm>
          <a:prstGeom prst="roundRect">
            <a:avLst>
              <a:gd name="adj" fmla="val 9231"/>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8" name="Image 18" descr="preencoded.png">    </p:cNvPr>
          <p:cNvPicPr>
            <a:picLocks noChangeAspect="1"/>
          </p:cNvPicPr>
          <p:nvPr/>
        </p:nvPicPr>
        <p:blipFill>
          <a:blip r:embed="rId20"/>
          <a:stretch>
            <a:fillRect/>
          </a:stretch>
        </p:blipFill>
        <p:spPr>
          <a:xfrm>
            <a:off x="914400" y="6995160"/>
            <a:ext cx="16459200" cy="1188720"/>
          </a:xfrm>
          <a:prstGeom prst="rect">
            <a:avLst/>
          </a:prstGeom>
        </p:spPr>
      </p:pic>
      <p:pic>
        <p:nvPicPr>
          <p:cNvPr id="69" name="Image 19" descr="preencoded.png">    </p:cNvPr>
          <p:cNvPicPr>
            <a:picLocks noChangeAspect="1"/>
          </p:cNvPicPr>
          <p:nvPr/>
        </p:nvPicPr>
        <p:blipFill>
          <a:blip r:embed="rId21"/>
          <a:stretch>
            <a:fillRect/>
          </a:stretch>
        </p:blipFill>
        <p:spPr>
          <a:xfrm>
            <a:off x="1234440" y="7315200"/>
            <a:ext cx="457200" cy="457200"/>
          </a:xfrm>
          <a:prstGeom prst="rect">
            <a:avLst/>
          </a:prstGeom>
        </p:spPr>
      </p:pic>
      <p:sp>
        <p:nvSpPr>
          <p:cNvPr id="70" name="Text 47"/>
          <p:cNvSpPr/>
          <p:nvPr/>
        </p:nvSpPr>
        <p:spPr>
          <a:xfrm>
            <a:off x="1965960" y="7296912"/>
            <a:ext cx="5760720" cy="411480"/>
          </a:xfrm>
          <a:prstGeom prst="rect">
            <a:avLst/>
          </a:prstGeom>
          <a:noFill/>
          <a:ln/>
        </p:spPr>
        <p:txBody>
          <a:bodyPr wrap="square" lIns="0" tIns="0" rIns="0" bIns="0" rtlCol="0" anchor="ctr">
            <a:normAutofit/>
          </a:bodyPr>
          <a:lstStyle/>
          <a:p>
            <a:pPr indent="0" marL="0">
              <a:buNone/>
            </a:pPr>
            <a:r>
              <a:rPr lang="en-US" sz="2500" b="1" dirty="0">
                <a:solidFill>
                  <a:srgbClr val="2563EB"/>
                </a:solidFill>
                <a:latin typeface="Poppins" pitchFamily="34" charset="0"/>
                <a:ea typeface="Poppins" pitchFamily="34" charset="-122"/>
                <a:cs typeface="Poppins" pitchFamily="34" charset="-120"/>
              </a:rPr>
              <a:t>IBM ELM</a:t>
            </a:r>
            <a:endParaRPr lang="en-US" sz="2500" dirty="0"/>
          </a:p>
        </p:txBody>
      </p:sp>
      <p:sp>
        <p:nvSpPr>
          <p:cNvPr id="71" name="Text 48"/>
          <p:cNvSpPr/>
          <p:nvPr/>
        </p:nvSpPr>
        <p:spPr>
          <a:xfrm>
            <a:off x="8229600" y="7296912"/>
            <a:ext cx="8229600" cy="411480"/>
          </a:xfrm>
          <a:prstGeom prst="rect">
            <a:avLst/>
          </a:prstGeom>
          <a:noFill/>
          <a:ln/>
        </p:spPr>
        <p:txBody>
          <a:bodyPr wrap="square" lIns="0" tIns="0" rIns="0" bIns="0" rtlCol="0" anchor="ctr">
            <a:normAutofit/>
          </a:bodyPr>
          <a:lstStyle/>
          <a:p>
            <a:pPr indent="0" marL="0">
              <a:buNone/>
            </a:pPr>
            <a:r>
              <a:rPr lang="en-US" sz="1900" b="1" dirty="0">
                <a:solidFill>
                  <a:srgbClr val="253E78"/>
                </a:solidFill>
                <a:latin typeface="Poppins" pitchFamily="34" charset="0"/>
                <a:ea typeface="Poppins" pitchFamily="34" charset="-122"/>
                <a:cs typeface="Poppins" pitchFamily="34" charset="-120"/>
              </a:rPr>
              <a:t>Project-Level Tracking   ·   Task-Level Tracking</a:t>
            </a:r>
            <a:endParaRPr lang="en-US" sz="1900" dirty="0"/>
          </a:p>
        </p:txBody>
      </p:sp>
      <p:sp>
        <p:nvSpPr>
          <p:cNvPr id="72" name="Text 49"/>
          <p:cNvSpPr/>
          <p:nvPr/>
        </p:nvSpPr>
        <p:spPr>
          <a:xfrm>
            <a:off x="1188720" y="8366760"/>
            <a:ext cx="15910560" cy="329184"/>
          </a:xfrm>
          <a:prstGeom prst="rect">
            <a:avLst/>
          </a:prstGeom>
          <a:noFill/>
          <a:ln/>
        </p:spPr>
        <p:txBody>
          <a:bodyPr wrap="square" lIns="0" tIns="0" rIns="0" bIns="0" rtlCol="0" anchor="ctr">
            <a:normAutofit/>
          </a:bodyPr>
          <a:lstStyle/>
          <a:p>
            <a:pPr marL="177800" indent="-177800">
              <a:buSzPct val="100000"/>
              <a:buChar char="•"/>
            </a:pPr>
            <a:r>
              <a:rPr lang="en-US" sz="1700" dirty="0">
                <a:solidFill>
                  <a:srgbClr val="2563EB"/>
                </a:solidFill>
                <a:latin typeface="Inter" pitchFamily="34" charset="0"/>
                <a:ea typeface="Inter" pitchFamily="34" charset="-122"/>
                <a:cs typeface="Inter" pitchFamily="34" charset="-120"/>
              </a:rPr>
              <a:t>Automatically add every generated scenario to RTM, linked to its requirement and feature.</a:t>
            </a:r>
            <a:endParaRPr lang="en-US" sz="1700" dirty="0"/>
          </a:p>
        </p:txBody>
      </p:sp>
      <p:sp>
        <p:nvSpPr>
          <p:cNvPr id="73" name="Text 50"/>
          <p:cNvSpPr/>
          <p:nvPr/>
        </p:nvSpPr>
        <p:spPr>
          <a:xfrm>
            <a:off x="1188720" y="8759952"/>
            <a:ext cx="15910560" cy="329184"/>
          </a:xfrm>
          <a:prstGeom prst="rect">
            <a:avLst/>
          </a:prstGeom>
          <a:noFill/>
          <a:ln/>
        </p:spPr>
        <p:txBody>
          <a:bodyPr wrap="square" lIns="0" tIns="0" rIns="0" bIns="0" rtlCol="0" anchor="ctr">
            <a:normAutofit/>
          </a:bodyPr>
          <a:lstStyle/>
          <a:p>
            <a:pPr marL="177800" indent="-177800">
              <a:buSzPct val="100000"/>
              <a:buChar char="•"/>
            </a:pPr>
            <a:r>
              <a:rPr lang="en-US" sz="1700" dirty="0">
                <a:solidFill>
                  <a:srgbClr val="2563EB"/>
                </a:solidFill>
                <a:latin typeface="Inter" pitchFamily="34" charset="0"/>
                <a:ea typeface="Inter" pitchFamily="34" charset="-122"/>
                <a:cs typeface="Inter" pitchFamily="34" charset="-120"/>
              </a:rPr>
              <a:t>Automatically add execution results to RTM, linked to the scenario, suite, build and defects.</a:t>
            </a:r>
            <a:endParaRPr lang="en-US" sz="1700" dirty="0"/>
          </a:p>
        </p:txBody>
      </p:sp>
      <p:sp>
        <p:nvSpPr>
          <p:cNvPr id="74" name="Text 51"/>
          <p:cNvSpPr/>
          <p:nvPr/>
        </p:nvSpPr>
        <p:spPr>
          <a:xfrm>
            <a:off x="1188720" y="9253728"/>
            <a:ext cx="15910560" cy="274320"/>
          </a:xfrm>
          <a:prstGeom prst="rect">
            <a:avLst/>
          </a:prstGeom>
          <a:noFill/>
          <a:ln/>
        </p:spPr>
        <p:txBody>
          <a:bodyPr wrap="square" lIns="0" tIns="0" rIns="0" bIns="0" rtlCol="0" anchor="ctr">
            <a:normAutofit/>
          </a:bodyPr>
          <a:lstStyle/>
          <a:p>
            <a:pPr indent="0" marL="0">
              <a:buNone/>
            </a:pPr>
            <a:r>
              <a:rPr lang="en-US" sz="1400" dirty="0">
                <a:solidFill>
                  <a:srgbClr val="52658D"/>
                </a:solidFill>
                <a:latin typeface="Inter" pitchFamily="34" charset="0"/>
                <a:ea typeface="Inter" pitchFamily="34" charset="-122"/>
                <a:cs typeface="Inter" pitchFamily="34" charset="-120"/>
              </a:rPr>
              <a:t>Bidirectional links connect requirements, generated scenarios, execution evidence and defects.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DOCUMENTATION &amp; GOVERNANCE</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253E78"/>
                </a:solidFill>
                <a:latin typeface="Montserrat" pitchFamily="34" charset="0"/>
                <a:ea typeface="Montserrat" pitchFamily="34" charset="-122"/>
                <a:cs typeface="Montserrat" pitchFamily="34" charset="-120"/>
              </a:rPr>
              <a:t>Documentation — Standardized Knowledge Repository</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18  /  19</a:t>
            </a:r>
            <a:endParaRPr lang="en-US" sz="1200" dirty="0"/>
          </a:p>
        </p:txBody>
      </p:sp>
      <p:sp>
        <p:nvSpPr>
          <p:cNvPr id="11" name="Text 8"/>
          <p:cNvSpPr/>
          <p:nvPr/>
        </p:nvSpPr>
        <p:spPr>
          <a:xfrm>
            <a:off x="914400" y="2834640"/>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REFERENCE STANDARDS</a:t>
            </a:r>
            <a:endParaRPr lang="en-US" sz="1600" dirty="0"/>
          </a:p>
        </p:txBody>
      </p:sp>
      <p:sp>
        <p:nvSpPr>
          <p:cNvPr id="12" name="Shape 9"/>
          <p:cNvSpPr/>
          <p:nvPr/>
        </p:nvSpPr>
        <p:spPr>
          <a:xfrm>
            <a:off x="3657600" y="32918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3" name="Image 0" descr="preencoded.png">    </p:cNvPr>
          <p:cNvPicPr>
            <a:picLocks noChangeAspect="1"/>
          </p:cNvPicPr>
          <p:nvPr/>
        </p:nvPicPr>
        <p:blipFill>
          <a:blip r:embed="rId2"/>
          <a:stretch>
            <a:fillRect/>
          </a:stretch>
        </p:blipFill>
        <p:spPr>
          <a:xfrm>
            <a:off x="3657600" y="3291840"/>
            <a:ext cx="3486912" cy="594360"/>
          </a:xfrm>
          <a:prstGeom prst="rect">
            <a:avLst/>
          </a:prstGeom>
        </p:spPr>
      </p:pic>
      <p:sp>
        <p:nvSpPr>
          <p:cNvPr id="14" name="Text 10"/>
          <p:cNvSpPr/>
          <p:nvPr/>
        </p:nvSpPr>
        <p:spPr>
          <a:xfrm>
            <a:off x="3785616" y="3383280"/>
            <a:ext cx="3230880" cy="41148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ISO Standards</a:t>
            </a:r>
            <a:endParaRPr lang="en-US" sz="1900" dirty="0"/>
          </a:p>
        </p:txBody>
      </p:sp>
      <p:sp>
        <p:nvSpPr>
          <p:cNvPr id="15" name="Shape 11"/>
          <p:cNvSpPr/>
          <p:nvPr/>
        </p:nvSpPr>
        <p:spPr>
          <a:xfrm>
            <a:off x="7167372" y="3589020"/>
            <a:ext cx="210312" cy="0"/>
          </a:xfrm>
          <a:prstGeom prst="line">
            <a:avLst/>
          </a:prstGeom>
          <a:noFill/>
          <a:ln w="20320">
            <a:solidFill>
              <a:srgbClr val="7135CE"/>
            </a:solidFill>
            <a:prstDash val="solid"/>
            <a:tailEnd type="triangle"/>
          </a:ln>
        </p:spPr>
      </p:sp>
      <p:sp>
        <p:nvSpPr>
          <p:cNvPr id="16" name="Shape 12"/>
          <p:cNvSpPr/>
          <p:nvPr/>
        </p:nvSpPr>
        <p:spPr>
          <a:xfrm>
            <a:off x="7400544" y="32918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7" name="Image 1" descr="preencoded.png">    </p:cNvPr>
          <p:cNvPicPr>
            <a:picLocks noChangeAspect="1"/>
          </p:cNvPicPr>
          <p:nvPr/>
        </p:nvPicPr>
        <p:blipFill>
          <a:blip r:embed="rId3"/>
          <a:stretch>
            <a:fillRect/>
          </a:stretch>
        </p:blipFill>
        <p:spPr>
          <a:xfrm>
            <a:off x="7400544" y="3291840"/>
            <a:ext cx="3486912" cy="594360"/>
          </a:xfrm>
          <a:prstGeom prst="rect">
            <a:avLst/>
          </a:prstGeom>
        </p:spPr>
      </p:pic>
      <p:sp>
        <p:nvSpPr>
          <p:cNvPr id="18" name="Text 13"/>
          <p:cNvSpPr/>
          <p:nvPr/>
        </p:nvSpPr>
        <p:spPr>
          <a:xfrm>
            <a:off x="7528560" y="3383280"/>
            <a:ext cx="3230880" cy="411480"/>
          </a:xfrm>
          <a:prstGeom prst="rect">
            <a:avLst/>
          </a:prstGeom>
          <a:noFill/>
          <a:ln/>
        </p:spPr>
        <p:txBody>
          <a:bodyPr wrap="square" lIns="0" tIns="0" rIns="0" bIns="0" rtlCol="0" anchor="ctr">
            <a:normAutofit/>
          </a:bodyPr>
          <a:lstStyle/>
          <a:p>
            <a:pPr algn="ctr" indent="0" marL="0">
              <a:buNone/>
            </a:pPr>
            <a:r>
              <a:rPr lang="en-US" sz="1900" b="1" dirty="0">
                <a:solidFill>
                  <a:srgbClr val="7135CE"/>
                </a:solidFill>
                <a:latin typeface="Poppins" pitchFamily="34" charset="0"/>
                <a:ea typeface="Poppins" pitchFamily="34" charset="-122"/>
                <a:cs typeface="Poppins" pitchFamily="34" charset="-120"/>
              </a:rPr>
              <a:t>IEEE Standards</a:t>
            </a:r>
            <a:endParaRPr lang="en-US" sz="1900" dirty="0"/>
          </a:p>
        </p:txBody>
      </p:sp>
      <p:sp>
        <p:nvSpPr>
          <p:cNvPr id="19" name="Shape 14"/>
          <p:cNvSpPr/>
          <p:nvPr/>
        </p:nvSpPr>
        <p:spPr>
          <a:xfrm>
            <a:off x="10910316" y="3589020"/>
            <a:ext cx="210312" cy="0"/>
          </a:xfrm>
          <a:prstGeom prst="line">
            <a:avLst/>
          </a:prstGeom>
          <a:noFill/>
          <a:ln w="20320">
            <a:solidFill>
              <a:srgbClr val="7135CE"/>
            </a:solidFill>
            <a:prstDash val="solid"/>
            <a:tailEnd type="triangle"/>
          </a:ln>
        </p:spPr>
      </p:sp>
      <p:sp>
        <p:nvSpPr>
          <p:cNvPr id="20" name="Shape 15"/>
          <p:cNvSpPr/>
          <p:nvPr/>
        </p:nvSpPr>
        <p:spPr>
          <a:xfrm>
            <a:off x="11143488" y="3291840"/>
            <a:ext cx="3486912" cy="594360"/>
          </a:xfrm>
          <a:prstGeom prst="roundRect">
            <a:avLst>
              <a:gd name="adj" fmla="val 18462"/>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1" name="Image 2" descr="preencoded.png">    </p:cNvPr>
          <p:cNvPicPr>
            <a:picLocks noChangeAspect="1"/>
          </p:cNvPicPr>
          <p:nvPr/>
        </p:nvPicPr>
        <p:blipFill>
          <a:blip r:embed="rId4"/>
          <a:stretch>
            <a:fillRect/>
          </a:stretch>
        </p:blipFill>
        <p:spPr>
          <a:xfrm>
            <a:off x="11143488" y="3291840"/>
            <a:ext cx="3486912" cy="594360"/>
          </a:xfrm>
          <a:prstGeom prst="rect">
            <a:avLst/>
          </a:prstGeom>
        </p:spPr>
      </p:pic>
      <p:sp>
        <p:nvSpPr>
          <p:cNvPr id="22" name="Text 16"/>
          <p:cNvSpPr/>
          <p:nvPr/>
        </p:nvSpPr>
        <p:spPr>
          <a:xfrm>
            <a:off x="11271504" y="3383280"/>
            <a:ext cx="3230880" cy="411480"/>
          </a:xfrm>
          <a:prstGeom prst="rect">
            <a:avLst/>
          </a:prstGeom>
          <a:noFill/>
          <a:ln/>
        </p:spPr>
        <p:txBody>
          <a:bodyPr wrap="square" lIns="0" tIns="0" rIns="0" bIns="0" rtlCol="0" anchor="ctr">
            <a:normAutofit/>
          </a:bodyPr>
          <a:lstStyle/>
          <a:p>
            <a:pPr algn="ctr" indent="0" marL="0">
              <a:buNone/>
            </a:pPr>
            <a:r>
              <a:rPr lang="en-US" sz="1900" b="1" dirty="0">
                <a:solidFill>
                  <a:srgbClr val="253E78"/>
                </a:solidFill>
                <a:latin typeface="Poppins" pitchFamily="34" charset="0"/>
                <a:ea typeface="Poppins" pitchFamily="34" charset="-122"/>
                <a:cs typeface="Poppins" pitchFamily="34" charset="-120"/>
              </a:rPr>
              <a:t>DGSD</a:t>
            </a:r>
            <a:endParaRPr lang="en-US" sz="1900" dirty="0"/>
          </a:p>
        </p:txBody>
      </p:sp>
      <p:sp>
        <p:nvSpPr>
          <p:cNvPr id="23" name="Text 17"/>
          <p:cNvSpPr/>
          <p:nvPr/>
        </p:nvSpPr>
        <p:spPr>
          <a:xfrm>
            <a:off x="914400" y="4251960"/>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DOCUMENTATION COVERS</a:t>
            </a:r>
            <a:endParaRPr lang="en-US" sz="1600" dirty="0"/>
          </a:p>
        </p:txBody>
      </p:sp>
      <p:sp>
        <p:nvSpPr>
          <p:cNvPr id="24" name="Shape 18"/>
          <p:cNvSpPr/>
          <p:nvPr/>
        </p:nvSpPr>
        <p:spPr>
          <a:xfrm>
            <a:off x="914400" y="4736592"/>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5" name="Image 3" descr="preencoded.png">    </p:cNvPr>
          <p:cNvPicPr>
            <a:picLocks noChangeAspect="1"/>
          </p:cNvPicPr>
          <p:nvPr/>
        </p:nvPicPr>
        <p:blipFill>
          <a:blip r:embed="rId5"/>
          <a:stretch>
            <a:fillRect/>
          </a:stretch>
        </p:blipFill>
        <p:spPr>
          <a:xfrm>
            <a:off x="914400" y="4736592"/>
            <a:ext cx="3886200" cy="795528"/>
          </a:xfrm>
          <a:prstGeom prst="rect">
            <a:avLst/>
          </a:prstGeom>
        </p:spPr>
      </p:pic>
      <p:pic>
        <p:nvPicPr>
          <p:cNvPr id="26" name="Image 4" descr="preencoded.png">    </p:cNvPr>
          <p:cNvPicPr>
            <a:picLocks noChangeAspect="1"/>
          </p:cNvPicPr>
          <p:nvPr/>
        </p:nvPicPr>
        <p:blipFill>
          <a:blip r:embed="rId6"/>
          <a:stretch>
            <a:fillRect/>
          </a:stretch>
        </p:blipFill>
        <p:spPr>
          <a:xfrm>
            <a:off x="1097280" y="4946904"/>
            <a:ext cx="338328" cy="338328"/>
          </a:xfrm>
          <a:prstGeom prst="rect">
            <a:avLst/>
          </a:prstGeom>
        </p:spPr>
      </p:pic>
      <p:sp>
        <p:nvSpPr>
          <p:cNvPr id="27" name="Text 19"/>
          <p:cNvSpPr/>
          <p:nvPr/>
        </p:nvSpPr>
        <p:spPr>
          <a:xfrm>
            <a:off x="1645920" y="4846320"/>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Feature Generator</a:t>
            </a:r>
            <a:endParaRPr lang="en-US" sz="1700" dirty="0"/>
          </a:p>
        </p:txBody>
      </p:sp>
      <p:sp>
        <p:nvSpPr>
          <p:cNvPr id="28" name="Shape 20"/>
          <p:cNvSpPr/>
          <p:nvPr/>
        </p:nvSpPr>
        <p:spPr>
          <a:xfrm>
            <a:off x="5102352" y="4736592"/>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9" name="Image 5" descr="preencoded.png">    </p:cNvPr>
          <p:cNvPicPr>
            <a:picLocks noChangeAspect="1"/>
          </p:cNvPicPr>
          <p:nvPr/>
        </p:nvPicPr>
        <p:blipFill>
          <a:blip r:embed="rId7"/>
          <a:stretch>
            <a:fillRect/>
          </a:stretch>
        </p:blipFill>
        <p:spPr>
          <a:xfrm>
            <a:off x="5102352" y="4736592"/>
            <a:ext cx="3886200" cy="795528"/>
          </a:xfrm>
          <a:prstGeom prst="rect">
            <a:avLst/>
          </a:prstGeom>
        </p:spPr>
      </p:pic>
      <p:pic>
        <p:nvPicPr>
          <p:cNvPr id="30" name="Image 6" descr="preencoded.png">    </p:cNvPr>
          <p:cNvPicPr>
            <a:picLocks noChangeAspect="1"/>
          </p:cNvPicPr>
          <p:nvPr/>
        </p:nvPicPr>
        <p:blipFill>
          <a:blip r:embed="rId8"/>
          <a:stretch>
            <a:fillRect/>
          </a:stretch>
        </p:blipFill>
        <p:spPr>
          <a:xfrm>
            <a:off x="5285232" y="4946904"/>
            <a:ext cx="338328" cy="338328"/>
          </a:xfrm>
          <a:prstGeom prst="rect">
            <a:avLst/>
          </a:prstGeom>
        </p:spPr>
      </p:pic>
      <p:sp>
        <p:nvSpPr>
          <p:cNvPr id="31" name="Text 21"/>
          <p:cNvSpPr/>
          <p:nvPr/>
        </p:nvSpPr>
        <p:spPr>
          <a:xfrm>
            <a:off x="5833872" y="4846320"/>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Scenario Generator</a:t>
            </a:r>
            <a:endParaRPr lang="en-US" sz="1700" dirty="0"/>
          </a:p>
        </p:txBody>
      </p:sp>
      <p:sp>
        <p:nvSpPr>
          <p:cNvPr id="32" name="Shape 22"/>
          <p:cNvSpPr/>
          <p:nvPr/>
        </p:nvSpPr>
        <p:spPr>
          <a:xfrm>
            <a:off x="9290304" y="4736592"/>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3" name="Image 7" descr="preencoded.png">    </p:cNvPr>
          <p:cNvPicPr>
            <a:picLocks noChangeAspect="1"/>
          </p:cNvPicPr>
          <p:nvPr/>
        </p:nvPicPr>
        <p:blipFill>
          <a:blip r:embed="rId9"/>
          <a:stretch>
            <a:fillRect/>
          </a:stretch>
        </p:blipFill>
        <p:spPr>
          <a:xfrm>
            <a:off x="9290304" y="4736592"/>
            <a:ext cx="3886200" cy="795528"/>
          </a:xfrm>
          <a:prstGeom prst="rect">
            <a:avLst/>
          </a:prstGeom>
        </p:spPr>
      </p:pic>
      <p:pic>
        <p:nvPicPr>
          <p:cNvPr id="34" name="Image 8" descr="preencoded.png">    </p:cNvPr>
          <p:cNvPicPr>
            <a:picLocks noChangeAspect="1"/>
          </p:cNvPicPr>
          <p:nvPr/>
        </p:nvPicPr>
        <p:blipFill>
          <a:blip r:embed="rId10"/>
          <a:stretch>
            <a:fillRect/>
          </a:stretch>
        </p:blipFill>
        <p:spPr>
          <a:xfrm>
            <a:off x="9473184" y="4946904"/>
            <a:ext cx="338328" cy="338328"/>
          </a:xfrm>
          <a:prstGeom prst="rect">
            <a:avLst/>
          </a:prstGeom>
        </p:spPr>
      </p:pic>
      <p:sp>
        <p:nvSpPr>
          <p:cNvPr id="35" name="Text 23"/>
          <p:cNvSpPr/>
          <p:nvPr/>
        </p:nvSpPr>
        <p:spPr>
          <a:xfrm>
            <a:off x="10021824" y="4846320"/>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Process Automation</a:t>
            </a:r>
            <a:endParaRPr lang="en-US" sz="1700" dirty="0"/>
          </a:p>
        </p:txBody>
      </p:sp>
      <p:sp>
        <p:nvSpPr>
          <p:cNvPr id="36" name="Shape 24"/>
          <p:cNvSpPr/>
          <p:nvPr/>
        </p:nvSpPr>
        <p:spPr>
          <a:xfrm>
            <a:off x="13478256" y="4736592"/>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7" name="Image 9" descr="preencoded.png">    </p:cNvPr>
          <p:cNvPicPr>
            <a:picLocks noChangeAspect="1"/>
          </p:cNvPicPr>
          <p:nvPr/>
        </p:nvPicPr>
        <p:blipFill>
          <a:blip r:embed="rId11"/>
          <a:stretch>
            <a:fillRect/>
          </a:stretch>
        </p:blipFill>
        <p:spPr>
          <a:xfrm>
            <a:off x="13478256" y="4736592"/>
            <a:ext cx="3886200" cy="795528"/>
          </a:xfrm>
          <a:prstGeom prst="rect">
            <a:avLst/>
          </a:prstGeom>
        </p:spPr>
      </p:pic>
      <p:pic>
        <p:nvPicPr>
          <p:cNvPr id="38" name="Image 10" descr="preencoded.png">    </p:cNvPr>
          <p:cNvPicPr>
            <a:picLocks noChangeAspect="1"/>
          </p:cNvPicPr>
          <p:nvPr/>
        </p:nvPicPr>
        <p:blipFill>
          <a:blip r:embed="rId12"/>
          <a:stretch>
            <a:fillRect/>
          </a:stretch>
        </p:blipFill>
        <p:spPr>
          <a:xfrm>
            <a:off x="13661136" y="4946904"/>
            <a:ext cx="338328" cy="338328"/>
          </a:xfrm>
          <a:prstGeom prst="rect">
            <a:avLst/>
          </a:prstGeom>
        </p:spPr>
      </p:pic>
      <p:sp>
        <p:nvSpPr>
          <p:cNvPr id="39" name="Text 25"/>
          <p:cNvSpPr/>
          <p:nvPr/>
        </p:nvSpPr>
        <p:spPr>
          <a:xfrm>
            <a:off x="14209776" y="4846320"/>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Test Automation</a:t>
            </a:r>
            <a:endParaRPr lang="en-US" sz="1700" dirty="0"/>
          </a:p>
        </p:txBody>
      </p:sp>
      <p:sp>
        <p:nvSpPr>
          <p:cNvPr id="40" name="Shape 26"/>
          <p:cNvSpPr/>
          <p:nvPr/>
        </p:nvSpPr>
        <p:spPr>
          <a:xfrm>
            <a:off x="914400" y="5715000"/>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1" name="Image 11" descr="preencoded.png">    </p:cNvPr>
          <p:cNvPicPr>
            <a:picLocks noChangeAspect="1"/>
          </p:cNvPicPr>
          <p:nvPr/>
        </p:nvPicPr>
        <p:blipFill>
          <a:blip r:embed="rId13"/>
          <a:stretch>
            <a:fillRect/>
          </a:stretch>
        </p:blipFill>
        <p:spPr>
          <a:xfrm>
            <a:off x="914400" y="5715000"/>
            <a:ext cx="3886200" cy="795528"/>
          </a:xfrm>
          <a:prstGeom prst="rect">
            <a:avLst/>
          </a:prstGeom>
        </p:spPr>
      </p:pic>
      <p:pic>
        <p:nvPicPr>
          <p:cNvPr id="42" name="Image 12" descr="preencoded.png">    </p:cNvPr>
          <p:cNvPicPr>
            <a:picLocks noChangeAspect="1"/>
          </p:cNvPicPr>
          <p:nvPr/>
        </p:nvPicPr>
        <p:blipFill>
          <a:blip r:embed="rId14"/>
          <a:stretch>
            <a:fillRect/>
          </a:stretch>
        </p:blipFill>
        <p:spPr>
          <a:xfrm>
            <a:off x="1097280" y="5925312"/>
            <a:ext cx="338328" cy="338328"/>
          </a:xfrm>
          <a:prstGeom prst="rect">
            <a:avLst/>
          </a:prstGeom>
        </p:spPr>
      </p:pic>
      <p:sp>
        <p:nvSpPr>
          <p:cNvPr id="43" name="Text 27"/>
          <p:cNvSpPr/>
          <p:nvPr/>
        </p:nvSpPr>
        <p:spPr>
          <a:xfrm>
            <a:off x="1645920" y="5824728"/>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CI Pipeline Setup</a:t>
            </a:r>
            <a:endParaRPr lang="en-US" sz="1700" dirty="0"/>
          </a:p>
        </p:txBody>
      </p:sp>
      <p:sp>
        <p:nvSpPr>
          <p:cNvPr id="44" name="Shape 28"/>
          <p:cNvSpPr/>
          <p:nvPr/>
        </p:nvSpPr>
        <p:spPr>
          <a:xfrm>
            <a:off x="5102352" y="5715000"/>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5" name="Image 13" descr="preencoded.png">    </p:cNvPr>
          <p:cNvPicPr>
            <a:picLocks noChangeAspect="1"/>
          </p:cNvPicPr>
          <p:nvPr/>
        </p:nvPicPr>
        <p:blipFill>
          <a:blip r:embed="rId15"/>
          <a:stretch>
            <a:fillRect/>
          </a:stretch>
        </p:blipFill>
        <p:spPr>
          <a:xfrm>
            <a:off x="5102352" y="5715000"/>
            <a:ext cx="3886200" cy="795528"/>
          </a:xfrm>
          <a:prstGeom prst="rect">
            <a:avLst/>
          </a:prstGeom>
        </p:spPr>
      </p:pic>
      <p:pic>
        <p:nvPicPr>
          <p:cNvPr id="46" name="Image 14" descr="preencoded.png">    </p:cNvPr>
          <p:cNvPicPr>
            <a:picLocks noChangeAspect="1"/>
          </p:cNvPicPr>
          <p:nvPr/>
        </p:nvPicPr>
        <p:blipFill>
          <a:blip r:embed="rId16"/>
          <a:stretch>
            <a:fillRect/>
          </a:stretch>
        </p:blipFill>
        <p:spPr>
          <a:xfrm>
            <a:off x="5285232" y="5925312"/>
            <a:ext cx="338328" cy="338328"/>
          </a:xfrm>
          <a:prstGeom prst="rect">
            <a:avLst/>
          </a:prstGeom>
        </p:spPr>
      </p:pic>
      <p:sp>
        <p:nvSpPr>
          <p:cNvPr id="47" name="Text 29"/>
          <p:cNvSpPr/>
          <p:nvPr/>
        </p:nvSpPr>
        <p:spPr>
          <a:xfrm>
            <a:off x="5833872" y="5824728"/>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CD / Deployment Process</a:t>
            </a:r>
            <a:endParaRPr lang="en-US" sz="1700" dirty="0"/>
          </a:p>
        </p:txBody>
      </p:sp>
      <p:sp>
        <p:nvSpPr>
          <p:cNvPr id="48" name="Shape 30"/>
          <p:cNvSpPr/>
          <p:nvPr/>
        </p:nvSpPr>
        <p:spPr>
          <a:xfrm>
            <a:off x="9290304" y="5715000"/>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9" name="Image 15" descr="preencoded.png">    </p:cNvPr>
          <p:cNvPicPr>
            <a:picLocks noChangeAspect="1"/>
          </p:cNvPicPr>
          <p:nvPr/>
        </p:nvPicPr>
        <p:blipFill>
          <a:blip r:embed="rId17"/>
          <a:stretch>
            <a:fillRect/>
          </a:stretch>
        </p:blipFill>
        <p:spPr>
          <a:xfrm>
            <a:off x="9290304" y="5715000"/>
            <a:ext cx="3886200" cy="795528"/>
          </a:xfrm>
          <a:prstGeom prst="rect">
            <a:avLst/>
          </a:prstGeom>
        </p:spPr>
      </p:pic>
      <p:pic>
        <p:nvPicPr>
          <p:cNvPr id="50" name="Image 16" descr="preencoded.png">    </p:cNvPr>
          <p:cNvPicPr>
            <a:picLocks noChangeAspect="1"/>
          </p:cNvPicPr>
          <p:nvPr/>
        </p:nvPicPr>
        <p:blipFill>
          <a:blip r:embed="rId18"/>
          <a:stretch>
            <a:fillRect/>
          </a:stretch>
        </p:blipFill>
        <p:spPr>
          <a:xfrm>
            <a:off x="9473184" y="5925312"/>
            <a:ext cx="338328" cy="338328"/>
          </a:xfrm>
          <a:prstGeom prst="rect">
            <a:avLst/>
          </a:prstGeom>
        </p:spPr>
      </p:pic>
      <p:sp>
        <p:nvSpPr>
          <p:cNvPr id="51" name="Text 31"/>
          <p:cNvSpPr/>
          <p:nvPr/>
        </p:nvSpPr>
        <p:spPr>
          <a:xfrm>
            <a:off x="10021824" y="5824728"/>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Testing Results / Reporting</a:t>
            </a:r>
            <a:endParaRPr lang="en-US" sz="1700" dirty="0"/>
          </a:p>
        </p:txBody>
      </p:sp>
      <p:sp>
        <p:nvSpPr>
          <p:cNvPr id="52" name="Shape 32"/>
          <p:cNvSpPr/>
          <p:nvPr/>
        </p:nvSpPr>
        <p:spPr>
          <a:xfrm>
            <a:off x="13478256" y="5715000"/>
            <a:ext cx="3886200" cy="795528"/>
          </a:xfrm>
          <a:prstGeom prst="roundRect">
            <a:avLst>
              <a:gd name="adj" fmla="val 1379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3" name="Image 17" descr="preencoded.png">    </p:cNvPr>
          <p:cNvPicPr>
            <a:picLocks noChangeAspect="1"/>
          </p:cNvPicPr>
          <p:nvPr/>
        </p:nvPicPr>
        <p:blipFill>
          <a:blip r:embed="rId19"/>
          <a:stretch>
            <a:fillRect/>
          </a:stretch>
        </p:blipFill>
        <p:spPr>
          <a:xfrm>
            <a:off x="13478256" y="5715000"/>
            <a:ext cx="3886200" cy="795528"/>
          </a:xfrm>
          <a:prstGeom prst="rect">
            <a:avLst/>
          </a:prstGeom>
        </p:spPr>
      </p:pic>
      <p:pic>
        <p:nvPicPr>
          <p:cNvPr id="54" name="Image 18" descr="preencoded.png">    </p:cNvPr>
          <p:cNvPicPr>
            <a:picLocks noChangeAspect="1"/>
          </p:cNvPicPr>
          <p:nvPr/>
        </p:nvPicPr>
        <p:blipFill>
          <a:blip r:embed="rId20"/>
          <a:stretch>
            <a:fillRect/>
          </a:stretch>
        </p:blipFill>
        <p:spPr>
          <a:xfrm>
            <a:off x="13661136" y="5925312"/>
            <a:ext cx="338328" cy="338328"/>
          </a:xfrm>
          <a:prstGeom prst="rect">
            <a:avLst/>
          </a:prstGeom>
        </p:spPr>
      </p:pic>
      <p:sp>
        <p:nvSpPr>
          <p:cNvPr id="55" name="Text 33"/>
          <p:cNvSpPr/>
          <p:nvPr/>
        </p:nvSpPr>
        <p:spPr>
          <a:xfrm>
            <a:off x="14209776" y="5824728"/>
            <a:ext cx="2926080" cy="576072"/>
          </a:xfrm>
          <a:prstGeom prst="rect">
            <a:avLst/>
          </a:prstGeom>
          <a:noFill/>
          <a:ln/>
        </p:spPr>
        <p:txBody>
          <a:bodyPr wrap="square" lIns="0" tIns="0" rIns="0" bIns="0" rtlCol="0" anchor="ctr">
            <a:normAutofit/>
          </a:bodyPr>
          <a:lstStyle/>
          <a:p>
            <a:pPr indent="0" marL="0">
              <a:buNone/>
            </a:pPr>
            <a:r>
              <a:rPr lang="en-US" sz="1700" b="1" dirty="0">
                <a:solidFill>
                  <a:srgbClr val="253E78"/>
                </a:solidFill>
                <a:latin typeface="Poppins" pitchFamily="34" charset="0"/>
                <a:ea typeface="Poppins" pitchFamily="34" charset="-122"/>
                <a:cs typeface="Poppins" pitchFamily="34" charset="-120"/>
              </a:rPr>
              <a:t>RTM / Traceability</a:t>
            </a:r>
            <a:endParaRPr lang="en-US" sz="1700" dirty="0"/>
          </a:p>
        </p:txBody>
      </p:sp>
      <p:sp>
        <p:nvSpPr>
          <p:cNvPr id="56" name="Shape 34"/>
          <p:cNvSpPr/>
          <p:nvPr/>
        </p:nvSpPr>
        <p:spPr>
          <a:xfrm>
            <a:off x="914400" y="7114032"/>
            <a:ext cx="3922776" cy="758952"/>
          </a:xfrm>
          <a:prstGeom prst="roundRect">
            <a:avLst>
              <a:gd name="adj" fmla="val 1445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7" name="Image 19" descr="preencoded.png">    </p:cNvPr>
          <p:cNvPicPr>
            <a:picLocks noChangeAspect="1"/>
          </p:cNvPicPr>
          <p:nvPr/>
        </p:nvPicPr>
        <p:blipFill>
          <a:blip r:embed="rId21"/>
          <a:stretch>
            <a:fillRect/>
          </a:stretch>
        </p:blipFill>
        <p:spPr>
          <a:xfrm>
            <a:off x="914400" y="7114032"/>
            <a:ext cx="3922776" cy="758952"/>
          </a:xfrm>
          <a:prstGeom prst="rect">
            <a:avLst/>
          </a:prstGeom>
        </p:spPr>
      </p:pic>
      <p:pic>
        <p:nvPicPr>
          <p:cNvPr id="58" name="Image 20" descr="preencoded.png">    </p:cNvPr>
          <p:cNvPicPr>
            <a:picLocks noChangeAspect="1"/>
          </p:cNvPicPr>
          <p:nvPr/>
        </p:nvPicPr>
        <p:blipFill>
          <a:blip r:embed="rId22"/>
          <a:stretch>
            <a:fillRect/>
          </a:stretch>
        </p:blipFill>
        <p:spPr>
          <a:xfrm>
            <a:off x="1042416" y="7347204"/>
            <a:ext cx="292608" cy="292608"/>
          </a:xfrm>
          <a:prstGeom prst="rect">
            <a:avLst/>
          </a:prstGeom>
        </p:spPr>
      </p:pic>
      <p:sp>
        <p:nvSpPr>
          <p:cNvPr id="59" name="Text 35"/>
          <p:cNvSpPr/>
          <p:nvPr/>
        </p:nvSpPr>
        <p:spPr>
          <a:xfrm>
            <a:off x="1417320" y="7205472"/>
            <a:ext cx="3282696" cy="57607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Standards &amp; Project Knowledge</a:t>
            </a:r>
            <a:endParaRPr lang="en-US" sz="1700" dirty="0"/>
          </a:p>
        </p:txBody>
      </p:sp>
      <p:sp>
        <p:nvSpPr>
          <p:cNvPr id="60" name="Shape 36"/>
          <p:cNvSpPr/>
          <p:nvPr/>
        </p:nvSpPr>
        <p:spPr>
          <a:xfrm>
            <a:off x="4860036" y="7493508"/>
            <a:ext cx="210312" cy="0"/>
          </a:xfrm>
          <a:prstGeom prst="line">
            <a:avLst/>
          </a:prstGeom>
          <a:noFill/>
          <a:ln w="20320">
            <a:solidFill>
              <a:srgbClr val="7135CE"/>
            </a:solidFill>
            <a:prstDash val="solid"/>
            <a:tailEnd type="triangle"/>
          </a:ln>
        </p:spPr>
      </p:sp>
      <p:sp>
        <p:nvSpPr>
          <p:cNvPr id="61" name="Shape 37"/>
          <p:cNvSpPr/>
          <p:nvPr/>
        </p:nvSpPr>
        <p:spPr>
          <a:xfrm>
            <a:off x="5093208" y="7114032"/>
            <a:ext cx="3922776" cy="758952"/>
          </a:xfrm>
          <a:prstGeom prst="roundRect">
            <a:avLst>
              <a:gd name="adj" fmla="val 1445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2" name="Image 21" descr="preencoded.png">    </p:cNvPr>
          <p:cNvPicPr>
            <a:picLocks noChangeAspect="1"/>
          </p:cNvPicPr>
          <p:nvPr/>
        </p:nvPicPr>
        <p:blipFill>
          <a:blip r:embed="rId23"/>
          <a:stretch>
            <a:fillRect/>
          </a:stretch>
        </p:blipFill>
        <p:spPr>
          <a:xfrm>
            <a:off x="5093208" y="7114032"/>
            <a:ext cx="3922776" cy="758952"/>
          </a:xfrm>
          <a:prstGeom prst="rect">
            <a:avLst/>
          </a:prstGeom>
        </p:spPr>
      </p:pic>
      <p:pic>
        <p:nvPicPr>
          <p:cNvPr id="63" name="Image 22" descr="preencoded.png">    </p:cNvPr>
          <p:cNvPicPr>
            <a:picLocks noChangeAspect="1"/>
          </p:cNvPicPr>
          <p:nvPr/>
        </p:nvPicPr>
        <p:blipFill>
          <a:blip r:embed="rId24"/>
          <a:stretch>
            <a:fillRect/>
          </a:stretch>
        </p:blipFill>
        <p:spPr>
          <a:xfrm>
            <a:off x="5221224" y="7347204"/>
            <a:ext cx="292608" cy="292608"/>
          </a:xfrm>
          <a:prstGeom prst="rect">
            <a:avLst/>
          </a:prstGeom>
        </p:spPr>
      </p:pic>
      <p:sp>
        <p:nvSpPr>
          <p:cNvPr id="64" name="Text 38"/>
          <p:cNvSpPr/>
          <p:nvPr/>
        </p:nvSpPr>
        <p:spPr>
          <a:xfrm>
            <a:off x="5596128" y="7205472"/>
            <a:ext cx="3282696" cy="57607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Structured Documentation</a:t>
            </a:r>
            <a:endParaRPr lang="en-US" sz="1700" dirty="0"/>
          </a:p>
        </p:txBody>
      </p:sp>
      <p:sp>
        <p:nvSpPr>
          <p:cNvPr id="65" name="Shape 39"/>
          <p:cNvSpPr/>
          <p:nvPr/>
        </p:nvSpPr>
        <p:spPr>
          <a:xfrm>
            <a:off x="9038844" y="7493508"/>
            <a:ext cx="210312" cy="0"/>
          </a:xfrm>
          <a:prstGeom prst="line">
            <a:avLst/>
          </a:prstGeom>
          <a:noFill/>
          <a:ln w="20320">
            <a:solidFill>
              <a:srgbClr val="7135CE"/>
            </a:solidFill>
            <a:prstDash val="solid"/>
            <a:tailEnd type="triangle"/>
          </a:ln>
        </p:spPr>
      </p:sp>
      <p:sp>
        <p:nvSpPr>
          <p:cNvPr id="66" name="Shape 40"/>
          <p:cNvSpPr/>
          <p:nvPr/>
        </p:nvSpPr>
        <p:spPr>
          <a:xfrm>
            <a:off x="9272016" y="7114032"/>
            <a:ext cx="3922776" cy="758952"/>
          </a:xfrm>
          <a:prstGeom prst="roundRect">
            <a:avLst>
              <a:gd name="adj" fmla="val 1445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7" name="Image 23" descr="preencoded.png">    </p:cNvPr>
          <p:cNvPicPr>
            <a:picLocks noChangeAspect="1"/>
          </p:cNvPicPr>
          <p:nvPr/>
        </p:nvPicPr>
        <p:blipFill>
          <a:blip r:embed="rId25"/>
          <a:stretch>
            <a:fillRect/>
          </a:stretch>
        </p:blipFill>
        <p:spPr>
          <a:xfrm>
            <a:off x="9272016" y="7114032"/>
            <a:ext cx="3922776" cy="758952"/>
          </a:xfrm>
          <a:prstGeom prst="rect">
            <a:avLst/>
          </a:prstGeom>
        </p:spPr>
      </p:pic>
      <p:pic>
        <p:nvPicPr>
          <p:cNvPr id="68" name="Image 24" descr="preencoded.png">    </p:cNvPr>
          <p:cNvPicPr>
            <a:picLocks noChangeAspect="1"/>
          </p:cNvPicPr>
          <p:nvPr/>
        </p:nvPicPr>
        <p:blipFill>
          <a:blip r:embed="rId26"/>
          <a:stretch>
            <a:fillRect/>
          </a:stretch>
        </p:blipFill>
        <p:spPr>
          <a:xfrm>
            <a:off x="9400032" y="7347204"/>
            <a:ext cx="292608" cy="292608"/>
          </a:xfrm>
          <a:prstGeom prst="rect">
            <a:avLst/>
          </a:prstGeom>
        </p:spPr>
      </p:pic>
      <p:sp>
        <p:nvSpPr>
          <p:cNvPr id="69" name="Text 41"/>
          <p:cNvSpPr/>
          <p:nvPr/>
        </p:nvSpPr>
        <p:spPr>
          <a:xfrm>
            <a:off x="9774936" y="7205472"/>
            <a:ext cx="3282696" cy="57607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Validation Repository</a:t>
            </a:r>
            <a:endParaRPr lang="en-US" sz="1700" dirty="0"/>
          </a:p>
        </p:txBody>
      </p:sp>
      <p:sp>
        <p:nvSpPr>
          <p:cNvPr id="70" name="Shape 42"/>
          <p:cNvSpPr/>
          <p:nvPr/>
        </p:nvSpPr>
        <p:spPr>
          <a:xfrm>
            <a:off x="13217652" y="7493508"/>
            <a:ext cx="210312" cy="0"/>
          </a:xfrm>
          <a:prstGeom prst="line">
            <a:avLst/>
          </a:prstGeom>
          <a:noFill/>
          <a:ln w="20320">
            <a:solidFill>
              <a:srgbClr val="7135CE"/>
            </a:solidFill>
            <a:prstDash val="solid"/>
            <a:tailEnd type="triangle"/>
          </a:ln>
        </p:spPr>
      </p:sp>
      <p:sp>
        <p:nvSpPr>
          <p:cNvPr id="71" name="Shape 43"/>
          <p:cNvSpPr/>
          <p:nvPr/>
        </p:nvSpPr>
        <p:spPr>
          <a:xfrm>
            <a:off x="13450824" y="7114032"/>
            <a:ext cx="3922776" cy="758952"/>
          </a:xfrm>
          <a:prstGeom prst="roundRect">
            <a:avLst>
              <a:gd name="adj" fmla="val 14458"/>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2" name="Image 25" descr="preencoded.png">    </p:cNvPr>
          <p:cNvPicPr>
            <a:picLocks noChangeAspect="1"/>
          </p:cNvPicPr>
          <p:nvPr/>
        </p:nvPicPr>
        <p:blipFill>
          <a:blip r:embed="rId27"/>
          <a:stretch>
            <a:fillRect/>
          </a:stretch>
        </p:blipFill>
        <p:spPr>
          <a:xfrm>
            <a:off x="13450824" y="7114032"/>
            <a:ext cx="3922776" cy="758952"/>
          </a:xfrm>
          <a:prstGeom prst="rect">
            <a:avLst/>
          </a:prstGeom>
        </p:spPr>
      </p:pic>
      <p:pic>
        <p:nvPicPr>
          <p:cNvPr id="73" name="Image 26" descr="preencoded.png">    </p:cNvPr>
          <p:cNvPicPr>
            <a:picLocks noChangeAspect="1"/>
          </p:cNvPicPr>
          <p:nvPr/>
        </p:nvPicPr>
        <p:blipFill>
          <a:blip r:embed="rId28"/>
          <a:stretch>
            <a:fillRect/>
          </a:stretch>
        </p:blipFill>
        <p:spPr>
          <a:xfrm>
            <a:off x="13578840" y="7347204"/>
            <a:ext cx="292608" cy="292608"/>
          </a:xfrm>
          <a:prstGeom prst="rect">
            <a:avLst/>
          </a:prstGeom>
        </p:spPr>
      </p:pic>
      <p:sp>
        <p:nvSpPr>
          <p:cNvPr id="74" name="Text 44"/>
          <p:cNvSpPr/>
          <p:nvPr/>
        </p:nvSpPr>
        <p:spPr>
          <a:xfrm>
            <a:off x="13953744" y="7205472"/>
            <a:ext cx="3282696" cy="576072"/>
          </a:xfrm>
          <a:prstGeom prst="rect">
            <a:avLst/>
          </a:prstGeom>
          <a:noFill/>
          <a:ln/>
        </p:spPr>
        <p:txBody>
          <a:bodyPr wrap="square" lIns="0" tIns="0" rIns="0" bIns="0" rtlCol="0" anchor="ctr">
            <a:normAutofit/>
          </a:bodyPr>
          <a:lstStyle/>
          <a:p>
            <a:pPr algn="ctr" indent="0" marL="0">
              <a:buNone/>
            </a:pPr>
            <a:r>
              <a:rPr lang="en-US" sz="1700" b="1" dirty="0">
                <a:solidFill>
                  <a:srgbClr val="253E78"/>
                </a:solidFill>
                <a:latin typeface="Poppins" pitchFamily="34" charset="0"/>
                <a:ea typeface="Poppins" pitchFamily="34" charset="-122"/>
                <a:cs typeface="Poppins" pitchFamily="34" charset="-120"/>
              </a:rPr>
              <a:t>Reusable Project Knowledge</a:t>
            </a:r>
            <a:endParaRPr lang="en-US" sz="1700" dirty="0"/>
          </a:p>
        </p:txBody>
      </p:sp>
      <p:sp>
        <p:nvSpPr>
          <p:cNvPr id="75" name="Shape 45"/>
          <p:cNvSpPr/>
          <p:nvPr/>
        </p:nvSpPr>
        <p:spPr>
          <a:xfrm>
            <a:off x="914400" y="8275320"/>
            <a:ext cx="16459200" cy="1051560"/>
          </a:xfrm>
          <a:prstGeom prst="roundRect">
            <a:avLst>
              <a:gd name="adj" fmla="val 10435"/>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76" name="Image 27" descr="preencoded.png">    </p:cNvPr>
          <p:cNvPicPr>
            <a:picLocks noChangeAspect="1"/>
          </p:cNvPicPr>
          <p:nvPr/>
        </p:nvPicPr>
        <p:blipFill>
          <a:blip r:embed="rId29"/>
          <a:stretch>
            <a:fillRect/>
          </a:stretch>
        </p:blipFill>
        <p:spPr>
          <a:xfrm>
            <a:off x="914400" y="8275320"/>
            <a:ext cx="16459200" cy="1051560"/>
          </a:xfrm>
          <a:prstGeom prst="rect">
            <a:avLst/>
          </a:prstGeom>
        </p:spPr>
      </p:pic>
      <p:sp>
        <p:nvSpPr>
          <p:cNvPr id="77" name="Text 46"/>
          <p:cNvSpPr/>
          <p:nvPr/>
        </p:nvSpPr>
        <p:spPr>
          <a:xfrm>
            <a:off x="1188720" y="8385048"/>
            <a:ext cx="15910560" cy="832104"/>
          </a:xfrm>
          <a:prstGeom prst="rect">
            <a:avLst/>
          </a:prstGeom>
          <a:noFill/>
          <a:ln/>
        </p:spPr>
        <p:txBody>
          <a:bodyPr wrap="square" lIns="0" tIns="0" rIns="0" bIns="0" rtlCol="0" anchor="ctr">
            <a:normAutofit/>
          </a:bodyPr>
          <a:lstStyle/>
          <a:p>
            <a:pPr algn="ctr" indent="0" marL="0">
              <a:buNone/>
            </a:pPr>
            <a:r>
              <a:rPr lang="en-US" sz="1800" b="1" dirty="0">
                <a:solidFill>
                  <a:srgbClr val="2563EB"/>
                </a:solidFill>
                <a:latin typeface="Poppins" pitchFamily="34" charset="0"/>
                <a:ea typeface="Poppins" pitchFamily="34" charset="-122"/>
                <a:cs typeface="Poppins" pitchFamily="34" charset="-120"/>
              </a:rPr>
              <a:t>The complete strategy combines process automation, AI-assisted scenario generation, test automation, execution reporting, CI/CD, bidirectional traceability, and standardized documentation into one controlled lifecycle.</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37160" y="137160"/>
            <a:ext cx="18013680" cy="10012680"/>
          </a:xfrm>
          <a:prstGeom prst="roundRect">
            <a:avLst>
              <a:gd name="adj" fmla="val 1826"/>
            </a:avLst>
          </a:prstGeom>
          <a:solidFill>
            <a:srgbClr val="FFFFFF">
              <a:alpha val="0"/>
            </a:srgbClr>
          </a:solidFill>
          <a:ln w="19050">
            <a:solidFill>
              <a:srgbClr val="FFFFFF"/>
            </a:solidFill>
            <a:prstDash val="solid"/>
          </a:ln>
        </p:spPr>
      </p:sp>
      <p:sp>
        <p:nvSpPr>
          <p:cNvPr id="3" name="Text 1"/>
          <p:cNvSpPr/>
          <p:nvPr/>
        </p:nvSpPr>
        <p:spPr>
          <a:xfrm>
            <a:off x="685800" y="384048"/>
            <a:ext cx="1188720" cy="365760"/>
          </a:xfrm>
          <a:prstGeom prst="rect">
            <a:avLst/>
          </a:prstGeom>
          <a:noFill/>
          <a:ln/>
        </p:spPr>
        <p:txBody>
          <a:bodyPr wrap="square" lIns="0" tIns="0" rIns="0" bIns="0" rtlCol="0" anchor="ctr">
            <a:normAutofit/>
          </a:bodyPr>
          <a:lstStyle/>
          <a:p>
            <a:pPr indent="0" marL="0">
              <a:buNone/>
            </a:pPr>
            <a:r>
              <a:rPr lang="en-US" sz="2300" b="1" dirty="0">
                <a:solidFill>
                  <a:srgbClr val="253E78"/>
                </a:solidFill>
                <a:latin typeface="Montserrat" pitchFamily="34" charset="0"/>
                <a:ea typeface="Montserrat" pitchFamily="34" charset="-122"/>
                <a:cs typeface="Montserrat" pitchFamily="34" charset="-120"/>
              </a:rPr>
              <a:t>CAIR</a:t>
            </a:r>
            <a:endParaRPr lang="en-US" sz="2300" dirty="0"/>
          </a:p>
        </p:txBody>
      </p:sp>
      <p:sp>
        <p:nvSpPr>
          <p:cNvPr id="4" name="Text 2"/>
          <p:cNvSpPr/>
          <p:nvPr/>
        </p:nvSpPr>
        <p:spPr>
          <a:xfrm>
            <a:off x="2057400" y="411480"/>
            <a:ext cx="4572000" cy="274320"/>
          </a:xfrm>
          <a:prstGeom prst="rect">
            <a:avLst/>
          </a:prstGeom>
          <a:noFill/>
          <a:ln/>
        </p:spPr>
        <p:txBody>
          <a:bodyPr wrap="square" lIns="0" tIns="0" rIns="0" bIns="0" rtlCol="0" anchor="ctr">
            <a:normAutofit/>
          </a:bodyPr>
          <a:lstStyle/>
          <a:p>
            <a:pPr indent="0" marL="0">
              <a:buNone/>
            </a:pPr>
            <a:r>
              <a:rPr lang="en-US" sz="1300" b="1" dirty="0">
                <a:solidFill>
                  <a:srgbClr val="52658D"/>
                </a:solidFill>
                <a:latin typeface="Poppins" pitchFamily="34" charset="0"/>
                <a:ea typeface="Poppins" pitchFamily="34" charset="-122"/>
                <a:cs typeface="Poppins" pitchFamily="34" charset="-120"/>
              </a:rPr>
              <a:t>IV AND V PROJECT</a:t>
            </a:r>
            <a:endParaRPr lang="en-US" sz="1300" dirty="0"/>
          </a:p>
        </p:txBody>
      </p:sp>
      <p:sp>
        <p:nvSpPr>
          <p:cNvPr id="5" name="Text 3"/>
          <p:cNvSpPr/>
          <p:nvPr/>
        </p:nvSpPr>
        <p:spPr>
          <a:xfrm>
            <a:off x="10424160" y="411480"/>
            <a:ext cx="7132320" cy="274320"/>
          </a:xfrm>
          <a:prstGeom prst="rect">
            <a:avLst/>
          </a:prstGeom>
          <a:noFill/>
          <a:ln/>
        </p:spPr>
        <p:txBody>
          <a:bodyPr wrap="square" lIns="0" tIns="0" rIns="0" bIns="0" rtlCol="0" anchor="ctr">
            <a:normAutofit/>
          </a:bodyPr>
          <a:lstStyle/>
          <a:p>
            <a:pPr algn="r" indent="0" marL="0">
              <a:buNone/>
            </a:pPr>
            <a:r>
              <a:rPr lang="en-US" sz="1200" dirty="0">
                <a:solidFill>
                  <a:srgbClr val="52658D"/>
                </a:solidFill>
                <a:latin typeface="Poppins" pitchFamily="34" charset="0"/>
                <a:ea typeface="Poppins" pitchFamily="34" charset="-122"/>
                <a:cs typeface="Poppins" pitchFamily="34" charset="-120"/>
              </a:rPr>
              <a:t>AI-DRIVEN TESTING STRATEGY &amp; APPROACH</a:t>
            </a:r>
            <a:endParaRPr lang="en-US" sz="1200" dirty="0"/>
          </a:p>
        </p:txBody>
      </p:sp>
      <p:sp>
        <p:nvSpPr>
          <p:cNvPr id="6" name="Text 4"/>
          <p:cNvSpPr/>
          <p:nvPr/>
        </p:nvSpPr>
        <p:spPr>
          <a:xfrm>
            <a:off x="914400" y="960120"/>
            <a:ext cx="15544800" cy="292608"/>
          </a:xfrm>
          <a:prstGeom prst="rect">
            <a:avLst/>
          </a:prstGeom>
          <a:noFill/>
          <a:ln/>
        </p:spPr>
        <p:txBody>
          <a:bodyPr wrap="square" lIns="0" tIns="0" rIns="0" bIns="0" rtlCol="0" anchor="ctr">
            <a:normAutofit/>
          </a:bodyPr>
          <a:lstStyle/>
          <a:p>
            <a:pPr indent="0" marL="0">
              <a:buNone/>
            </a:pPr>
            <a:r>
              <a:rPr lang="en-US" sz="1400" b="1" dirty="0">
                <a:solidFill>
                  <a:srgbClr val="7135CE"/>
                </a:solidFill>
                <a:latin typeface="Poppins" pitchFamily="34" charset="0"/>
                <a:ea typeface="Poppins" pitchFamily="34" charset="-122"/>
                <a:cs typeface="Poppins" pitchFamily="34" charset="-120"/>
              </a:rPr>
              <a:t>ONE CONTROLLED LIFECYCLE</a:t>
            </a:r>
            <a:endParaRPr lang="en-US" sz="1400" dirty="0"/>
          </a:p>
        </p:txBody>
      </p:sp>
      <p:sp>
        <p:nvSpPr>
          <p:cNvPr id="7" name="Text 5"/>
          <p:cNvSpPr/>
          <p:nvPr/>
        </p:nvSpPr>
        <p:spPr>
          <a:xfrm>
            <a:off x="914400" y="1508760"/>
            <a:ext cx="16459200" cy="1143000"/>
          </a:xfrm>
          <a:prstGeom prst="rect">
            <a:avLst/>
          </a:prstGeom>
          <a:noFill/>
          <a:ln/>
        </p:spPr>
        <p:txBody>
          <a:bodyPr wrap="square" lIns="0" tIns="0" rIns="0" bIns="0" rtlCol="0" anchor="ctr">
            <a:normAutofit/>
          </a:bodyPr>
          <a:lstStyle/>
          <a:p>
            <a:pPr indent="0" marL="0">
              <a:buNone/>
            </a:pPr>
            <a:r>
              <a:rPr lang="en-US" sz="3900" b="1" dirty="0">
                <a:solidFill>
                  <a:srgbClr val="7135CE"/>
                </a:solidFill>
                <a:latin typeface="Montserrat" pitchFamily="34" charset="0"/>
                <a:ea typeface="Montserrat" pitchFamily="34" charset="-122"/>
                <a:cs typeface="Montserrat" pitchFamily="34" charset="-120"/>
              </a:rPr>
              <a:t>Conclusion &amp; Thank You</a:t>
            </a:r>
            <a:endParaRPr lang="en-US" sz="3900" dirty="0"/>
          </a:p>
        </p:txBody>
      </p:sp>
      <p:sp>
        <p:nvSpPr>
          <p:cNvPr id="8" name="Text 6"/>
          <p:cNvSpPr/>
          <p:nvPr/>
        </p:nvSpPr>
        <p:spPr>
          <a:xfrm>
            <a:off x="914400" y="9738360"/>
            <a:ext cx="7315200" cy="274320"/>
          </a:xfrm>
          <a:prstGeom prst="rect">
            <a:avLst/>
          </a:prstGeom>
          <a:noFill/>
          <a:ln/>
        </p:spPr>
        <p:txBody>
          <a:bodyPr wrap="square" lIns="0" tIns="0" rIns="0" bIns="0" rtlCol="0" anchor="ctr">
            <a:normAutofit/>
          </a:bodyPr>
          <a:lstStyle/>
          <a:p>
            <a:pPr indent="0" marL="0">
              <a:buNone/>
            </a:pPr>
            <a:r>
              <a:rPr lang="en-US" sz="1200" dirty="0">
                <a:solidFill>
                  <a:srgbClr val="52658D"/>
                </a:solidFill>
                <a:latin typeface="Poppins" pitchFamily="34" charset="0"/>
                <a:ea typeface="Poppins" pitchFamily="34" charset="-122"/>
                <a:cs typeface="Poppins" pitchFamily="34" charset="-120"/>
              </a:rPr>
              <a:t>CAIR  /  IV AND V</a:t>
            </a:r>
            <a:endParaRPr lang="en-US" sz="1200" dirty="0"/>
          </a:p>
        </p:txBody>
      </p:sp>
      <p:sp>
        <p:nvSpPr>
          <p:cNvPr id="9" name="Text 7"/>
          <p:cNvSpPr/>
          <p:nvPr/>
        </p:nvSpPr>
        <p:spPr>
          <a:xfrm>
            <a:off x="16002000" y="9738360"/>
            <a:ext cx="1371600" cy="274320"/>
          </a:xfrm>
          <a:prstGeom prst="rect">
            <a:avLst/>
          </a:prstGeom>
          <a:noFill/>
          <a:ln/>
        </p:spPr>
        <p:txBody>
          <a:bodyPr wrap="square" lIns="0" tIns="0" rIns="0" bIns="0" rtlCol="0" anchor="ctr">
            <a:normAutofit/>
          </a:bodyPr>
          <a:lstStyle/>
          <a:p>
            <a:pPr algn="r" indent="0" marL="0">
              <a:buNone/>
            </a:pPr>
            <a:r>
              <a:rPr lang="en-US" sz="1200" b="1" dirty="0">
                <a:solidFill>
                  <a:srgbClr val="7135CE"/>
                </a:solidFill>
                <a:latin typeface="Poppins" pitchFamily="34" charset="0"/>
                <a:ea typeface="Poppins" pitchFamily="34" charset="-122"/>
                <a:cs typeface="Poppins" pitchFamily="34" charset="-120"/>
              </a:rPr>
              <a:t>19  /  19</a:t>
            </a:r>
            <a:endParaRPr lang="en-US" sz="1200" dirty="0"/>
          </a:p>
        </p:txBody>
      </p:sp>
      <p:sp>
        <p:nvSpPr>
          <p:cNvPr id="11" name="Text 8"/>
          <p:cNvSpPr/>
          <p:nvPr/>
        </p:nvSpPr>
        <p:spPr>
          <a:xfrm>
            <a:off x="914400" y="2788920"/>
            <a:ext cx="16459200" cy="1051560"/>
          </a:xfrm>
          <a:prstGeom prst="rect">
            <a:avLst/>
          </a:prstGeom>
          <a:noFill/>
          <a:ln/>
        </p:spPr>
        <p:txBody>
          <a:bodyPr wrap="square" lIns="0" tIns="0" rIns="0" bIns="0" rtlCol="0" anchor="ctr">
            <a:normAutofit/>
          </a:bodyPr>
          <a:lstStyle/>
          <a:p>
            <a:pPr algn="ctr" indent="0" marL="0">
              <a:buNone/>
            </a:pPr>
            <a:r>
              <a:rPr lang="en-US" sz="6400" b="1" dirty="0">
                <a:solidFill>
                  <a:srgbClr val="2563EB"/>
                </a:solidFill>
                <a:latin typeface="Montserrat" pitchFamily="34" charset="0"/>
                <a:ea typeface="Montserrat" pitchFamily="34" charset="-122"/>
                <a:cs typeface="Montserrat" pitchFamily="34" charset="-120"/>
              </a:rPr>
              <a:t>Thank you</a:t>
            </a:r>
            <a:endParaRPr lang="en-US" sz="6400" dirty="0"/>
          </a:p>
        </p:txBody>
      </p:sp>
      <p:sp>
        <p:nvSpPr>
          <p:cNvPr id="12" name="Text 9"/>
          <p:cNvSpPr/>
          <p:nvPr/>
        </p:nvSpPr>
        <p:spPr>
          <a:xfrm>
            <a:off x="914400" y="3913632"/>
            <a:ext cx="16459200" cy="438912"/>
          </a:xfrm>
          <a:prstGeom prst="rect">
            <a:avLst/>
          </a:prstGeom>
          <a:noFill/>
          <a:ln/>
        </p:spPr>
        <p:txBody>
          <a:bodyPr wrap="square" lIns="0" tIns="0" rIns="0" bIns="0" rtlCol="0" anchor="ctr">
            <a:normAutofit/>
          </a:bodyPr>
          <a:lstStyle/>
          <a:p>
            <a:pPr algn="ctr" indent="0" marL="0">
              <a:buNone/>
            </a:pPr>
            <a:r>
              <a:rPr lang="en-US" sz="2200" b="1" dirty="0">
                <a:solidFill>
                  <a:srgbClr val="7135CE"/>
                </a:solidFill>
                <a:latin typeface="Poppins" pitchFamily="34" charset="0"/>
                <a:ea typeface="Poppins" pitchFamily="34" charset="-122"/>
                <a:cs typeface="Poppins" pitchFamily="34" charset="-120"/>
              </a:rPr>
              <a:t>CAIR · IV and V Project</a:t>
            </a:r>
            <a:endParaRPr lang="en-US" sz="2200" dirty="0"/>
          </a:p>
        </p:txBody>
      </p:sp>
      <p:sp>
        <p:nvSpPr>
          <p:cNvPr id="13" name="Shape 10"/>
          <p:cNvSpPr/>
          <p:nvPr/>
        </p:nvSpPr>
        <p:spPr>
          <a:xfrm>
            <a:off x="914400" y="466344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14" name="Image 0" descr="preencoded.png">    </p:cNvPr>
          <p:cNvPicPr>
            <a:picLocks noChangeAspect="1"/>
          </p:cNvPicPr>
          <p:nvPr/>
        </p:nvPicPr>
        <p:blipFill>
          <a:blip r:embed="rId2"/>
          <a:stretch>
            <a:fillRect/>
          </a:stretch>
        </p:blipFill>
        <p:spPr>
          <a:xfrm>
            <a:off x="914400" y="4663440"/>
            <a:ext cx="5303520" cy="2926080"/>
          </a:xfrm>
          <a:prstGeom prst="rect">
            <a:avLst/>
          </a:prstGeom>
        </p:spPr>
      </p:pic>
      <p:pic>
        <p:nvPicPr>
          <p:cNvPr id="15" name="Image 1" descr="preencoded.png">    </p:cNvPr>
          <p:cNvPicPr>
            <a:picLocks noChangeAspect="1"/>
          </p:cNvPicPr>
          <p:nvPr/>
        </p:nvPicPr>
        <p:blipFill>
          <a:blip r:embed="rId3"/>
          <a:stretch>
            <a:fillRect/>
          </a:stretch>
        </p:blipFill>
        <p:spPr>
          <a:xfrm>
            <a:off x="1143000" y="4873752"/>
            <a:ext cx="347472" cy="347472"/>
          </a:xfrm>
          <a:prstGeom prst="rect">
            <a:avLst/>
          </a:prstGeom>
        </p:spPr>
      </p:pic>
      <p:sp>
        <p:nvSpPr>
          <p:cNvPr id="16" name="Text 11"/>
          <p:cNvSpPr/>
          <p:nvPr/>
        </p:nvSpPr>
        <p:spPr>
          <a:xfrm>
            <a:off x="1664208" y="4873752"/>
            <a:ext cx="4315968" cy="690880"/>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Validated AI-assisted generation</a:t>
            </a:r>
            <a:endParaRPr lang="en-US" sz="2000" dirty="0"/>
          </a:p>
        </p:txBody>
      </p:sp>
      <p:sp>
        <p:nvSpPr>
          <p:cNvPr id="17" name="Text 12"/>
          <p:cNvSpPr/>
          <p:nvPr/>
        </p:nvSpPr>
        <p:spPr>
          <a:xfrm>
            <a:off x="1225296" y="579323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RAG context · Double-LLM reconciliation</a:t>
            </a:r>
            <a:endParaRPr lang="en-US" sz="1800" dirty="0"/>
          </a:p>
        </p:txBody>
      </p:sp>
      <p:sp>
        <p:nvSpPr>
          <p:cNvPr id="18" name="Text 13"/>
          <p:cNvSpPr/>
          <p:nvPr/>
        </p:nvSpPr>
        <p:spPr>
          <a:xfrm>
            <a:off x="1225296" y="6451600"/>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Manual validation · Stakeholder validation</a:t>
            </a:r>
            <a:endParaRPr lang="en-US" sz="1800" dirty="0"/>
          </a:p>
        </p:txBody>
      </p:sp>
      <p:sp>
        <p:nvSpPr>
          <p:cNvPr id="19" name="Shape 14"/>
          <p:cNvSpPr/>
          <p:nvPr/>
        </p:nvSpPr>
        <p:spPr>
          <a:xfrm>
            <a:off x="6492240" y="466344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0" name="Image 2" descr="preencoded.png">    </p:cNvPr>
          <p:cNvPicPr>
            <a:picLocks noChangeAspect="1"/>
          </p:cNvPicPr>
          <p:nvPr/>
        </p:nvPicPr>
        <p:blipFill>
          <a:blip r:embed="rId4"/>
          <a:stretch>
            <a:fillRect/>
          </a:stretch>
        </p:blipFill>
        <p:spPr>
          <a:xfrm>
            <a:off x="6492240" y="4663440"/>
            <a:ext cx="5303520" cy="2926080"/>
          </a:xfrm>
          <a:prstGeom prst="rect">
            <a:avLst/>
          </a:prstGeom>
        </p:spPr>
      </p:pic>
      <p:pic>
        <p:nvPicPr>
          <p:cNvPr id="21" name="Image 3" descr="preencoded.png">    </p:cNvPr>
          <p:cNvPicPr>
            <a:picLocks noChangeAspect="1"/>
          </p:cNvPicPr>
          <p:nvPr/>
        </p:nvPicPr>
        <p:blipFill>
          <a:blip r:embed="rId5"/>
          <a:stretch>
            <a:fillRect/>
          </a:stretch>
        </p:blipFill>
        <p:spPr>
          <a:xfrm>
            <a:off x="6720840" y="4873752"/>
            <a:ext cx="347472" cy="347472"/>
          </a:xfrm>
          <a:prstGeom prst="rect">
            <a:avLst/>
          </a:prstGeom>
        </p:spPr>
      </p:pic>
      <p:sp>
        <p:nvSpPr>
          <p:cNvPr id="22" name="Text 15"/>
          <p:cNvSpPr/>
          <p:nvPr/>
        </p:nvSpPr>
        <p:spPr>
          <a:xfrm>
            <a:off x="7242048" y="487375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Automation &amp; quality gates</a:t>
            </a:r>
            <a:endParaRPr lang="en-US" sz="2000" dirty="0"/>
          </a:p>
        </p:txBody>
      </p:sp>
      <p:sp>
        <p:nvSpPr>
          <p:cNvPr id="23" name="Text 16"/>
          <p:cNvSpPr/>
          <p:nvPr/>
        </p:nvSpPr>
        <p:spPr>
          <a:xfrm>
            <a:off x="6803136" y="5632704"/>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Static code analysis · Unit · Integration · System</a:t>
            </a:r>
            <a:endParaRPr lang="en-US" sz="1500" dirty="0"/>
          </a:p>
        </p:txBody>
      </p:sp>
      <p:sp>
        <p:nvSpPr>
          <p:cNvPr id="24" name="Text 17"/>
          <p:cNvSpPr/>
          <p:nvPr/>
        </p:nvSpPr>
        <p:spPr>
          <a:xfrm>
            <a:off x="6803136" y="6199632"/>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7135CE"/>
                </a:solidFill>
                <a:latin typeface="Inter" pitchFamily="34" charset="0"/>
                <a:ea typeface="Inter" pitchFamily="34" charset="-122"/>
                <a:cs typeface="Inter" pitchFamily="34" charset="-120"/>
              </a:rPr>
              <a:t>Functional REST API / UI / DB · Non-functional performance</a:t>
            </a:r>
            <a:endParaRPr lang="en-US" sz="1500" dirty="0"/>
          </a:p>
        </p:txBody>
      </p:sp>
      <p:sp>
        <p:nvSpPr>
          <p:cNvPr id="25" name="Text 18"/>
          <p:cNvSpPr/>
          <p:nvPr/>
        </p:nvSpPr>
        <p:spPr>
          <a:xfrm>
            <a:off x="6803136" y="6766560"/>
            <a:ext cx="4663440" cy="493776"/>
          </a:xfrm>
          <a:prstGeom prst="rect">
            <a:avLst/>
          </a:prstGeom>
          <a:noFill/>
          <a:ln/>
        </p:spPr>
        <p:txBody>
          <a:bodyPr wrap="square" lIns="0" tIns="0" rIns="0" bIns="0" rtlCol="0" anchor="t">
            <a:normAutofit/>
          </a:bodyPr>
          <a:lstStyle/>
          <a:p>
            <a:pPr marL="152400" indent="-152400">
              <a:lnSpc>
                <a:spcPct val="120000"/>
              </a:lnSpc>
              <a:spcAft>
                <a:spcPts val="600"/>
              </a:spcAft>
              <a:buSzPct val="100000"/>
              <a:buChar char="•"/>
            </a:pPr>
            <a:r>
              <a:rPr lang="en-US" sz="1500" dirty="0">
                <a:solidFill>
                  <a:srgbClr val="253E78"/>
                </a:solidFill>
                <a:latin typeface="Inter" pitchFamily="34" charset="0"/>
                <a:ea typeface="Inter" pitchFamily="34" charset="-122"/>
                <a:cs typeface="Inter" pitchFamily="34" charset="-120"/>
              </a:rPr>
              <a:t>CI execution → consolidated results → CD</a:t>
            </a:r>
            <a:endParaRPr lang="en-US" sz="1500" dirty="0"/>
          </a:p>
        </p:txBody>
      </p:sp>
      <p:sp>
        <p:nvSpPr>
          <p:cNvPr id="26" name="Shape 19"/>
          <p:cNvSpPr/>
          <p:nvPr/>
        </p:nvSpPr>
        <p:spPr>
          <a:xfrm>
            <a:off x="12070080" y="4663440"/>
            <a:ext cx="5303520" cy="2926080"/>
          </a:xfrm>
          <a:prstGeom prst="roundRect">
            <a:avLst>
              <a:gd name="adj" fmla="val 3750"/>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27" name="Image 4" descr="preencoded.png">    </p:cNvPr>
          <p:cNvPicPr>
            <a:picLocks noChangeAspect="1"/>
          </p:cNvPicPr>
          <p:nvPr/>
        </p:nvPicPr>
        <p:blipFill>
          <a:blip r:embed="rId6"/>
          <a:stretch>
            <a:fillRect/>
          </a:stretch>
        </p:blipFill>
        <p:spPr>
          <a:xfrm>
            <a:off x="12070080" y="4663440"/>
            <a:ext cx="5303520" cy="2926080"/>
          </a:xfrm>
          <a:prstGeom prst="rect">
            <a:avLst/>
          </a:prstGeom>
        </p:spPr>
      </p:pic>
      <p:pic>
        <p:nvPicPr>
          <p:cNvPr id="28" name="Image 5" descr="preencoded.png">    </p:cNvPr>
          <p:cNvPicPr>
            <a:picLocks noChangeAspect="1"/>
          </p:cNvPicPr>
          <p:nvPr/>
        </p:nvPicPr>
        <p:blipFill>
          <a:blip r:embed="rId7"/>
          <a:stretch>
            <a:fillRect/>
          </a:stretch>
        </p:blipFill>
        <p:spPr>
          <a:xfrm>
            <a:off x="12298680" y="4873752"/>
            <a:ext cx="347472" cy="347472"/>
          </a:xfrm>
          <a:prstGeom prst="rect">
            <a:avLst/>
          </a:prstGeom>
        </p:spPr>
      </p:pic>
      <p:sp>
        <p:nvSpPr>
          <p:cNvPr id="29" name="Text 20"/>
          <p:cNvSpPr/>
          <p:nvPr/>
        </p:nvSpPr>
        <p:spPr>
          <a:xfrm>
            <a:off x="12819888" y="4873752"/>
            <a:ext cx="4315968" cy="530352"/>
          </a:xfrm>
          <a:prstGeom prst="rect">
            <a:avLst/>
          </a:prstGeom>
          <a:noFill/>
          <a:ln/>
        </p:spPr>
        <p:txBody>
          <a:bodyPr wrap="square" lIns="0" tIns="0" rIns="0" bIns="0" rtlCol="0" anchor="t">
            <a:normAutofit/>
          </a:bodyPr>
          <a:lstStyle/>
          <a:p>
            <a:pPr indent="0" marL="0">
              <a:lnSpc>
                <a:spcPct val="112000"/>
              </a:lnSpc>
              <a:buNone/>
            </a:pPr>
            <a:r>
              <a:rPr lang="en-US" sz="2000" b="1" dirty="0">
                <a:solidFill>
                  <a:srgbClr val="2563EB"/>
                </a:solidFill>
                <a:latin typeface="Poppins" pitchFamily="34" charset="0"/>
                <a:ea typeface="Poppins" pitchFamily="34" charset="-122"/>
                <a:cs typeface="Poppins" pitchFamily="34" charset="-120"/>
              </a:rPr>
              <a:t>Traceability &amp; knowledge</a:t>
            </a:r>
            <a:endParaRPr lang="en-US" sz="2000" dirty="0"/>
          </a:p>
        </p:txBody>
      </p:sp>
      <p:sp>
        <p:nvSpPr>
          <p:cNvPr id="30" name="Text 21"/>
          <p:cNvSpPr/>
          <p:nvPr/>
        </p:nvSpPr>
        <p:spPr>
          <a:xfrm>
            <a:off x="12380976" y="5632704"/>
            <a:ext cx="4663440" cy="31089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253E78"/>
                </a:solidFill>
                <a:latin typeface="Inter" pitchFamily="34" charset="0"/>
                <a:ea typeface="Inter" pitchFamily="34" charset="-122"/>
                <a:cs typeface="Inter" pitchFamily="34" charset="-120"/>
              </a:rPr>
              <a:t>Bidirectional RTM · IBM ELM</a:t>
            </a:r>
            <a:endParaRPr lang="en-US" sz="1800" dirty="0"/>
          </a:p>
        </p:txBody>
      </p:sp>
      <p:sp>
        <p:nvSpPr>
          <p:cNvPr id="31" name="Text 22"/>
          <p:cNvSpPr/>
          <p:nvPr/>
        </p:nvSpPr>
        <p:spPr>
          <a:xfrm>
            <a:off x="12380976" y="6016752"/>
            <a:ext cx="4663440" cy="585216"/>
          </a:xfrm>
          <a:prstGeom prst="rect">
            <a:avLst/>
          </a:prstGeom>
          <a:noFill/>
          <a:ln/>
        </p:spPr>
        <p:txBody>
          <a:bodyPr wrap="square" lIns="0" tIns="0" rIns="0" bIns="0" rtlCol="0" anchor="t">
            <a:normAutofit/>
          </a:bodyPr>
          <a:lstStyle/>
          <a:p>
            <a:pPr marL="182880" indent="-182880">
              <a:lnSpc>
                <a:spcPct val="120000"/>
              </a:lnSpc>
              <a:spcAft>
                <a:spcPts val="600"/>
              </a:spcAft>
              <a:buSzPct val="100000"/>
              <a:buChar char="•"/>
            </a:pPr>
            <a:r>
              <a:rPr lang="en-US" sz="1800" dirty="0">
                <a:solidFill>
                  <a:srgbClr val="7135CE"/>
                </a:solidFill>
                <a:latin typeface="Inter" pitchFamily="34" charset="0"/>
                <a:ea typeface="Inter" pitchFamily="34" charset="-122"/>
                <a:cs typeface="Inter" pitchFamily="34" charset="-120"/>
              </a:rPr>
              <a:t>ISO Standards · IEEE Standards · DGSD</a:t>
            </a:r>
            <a:endParaRPr lang="en-US" sz="1800" dirty="0"/>
          </a:p>
        </p:txBody>
      </p:sp>
      <p:sp>
        <p:nvSpPr>
          <p:cNvPr id="32" name="Text 23"/>
          <p:cNvSpPr/>
          <p:nvPr/>
        </p:nvSpPr>
        <p:spPr>
          <a:xfrm>
            <a:off x="914400" y="7909560"/>
            <a:ext cx="16459200" cy="292608"/>
          </a:xfrm>
          <a:prstGeom prst="rect">
            <a:avLst/>
          </a:prstGeom>
          <a:noFill/>
          <a:ln/>
        </p:spPr>
        <p:txBody>
          <a:bodyPr wrap="square" lIns="0" tIns="0" rIns="0" bIns="0" rtlCol="0" anchor="ctr">
            <a:normAutofit/>
          </a:bodyPr>
          <a:lstStyle/>
          <a:p>
            <a:pPr indent="0" marL="0">
              <a:buNone/>
            </a:pPr>
            <a:r>
              <a:rPr lang="en-US" sz="1600" b="1" dirty="0">
                <a:solidFill>
                  <a:srgbClr val="2563EB"/>
                </a:solidFill>
                <a:latin typeface="Poppins" pitchFamily="34" charset="0"/>
                <a:ea typeface="Poppins" pitchFamily="34" charset="-122"/>
                <a:cs typeface="Poppins" pitchFamily="34" charset="-120"/>
              </a:rPr>
              <a:t>SRS OR SOURCE CODE → ONE CONNECTED STRATEGY</a:t>
            </a:r>
            <a:endParaRPr lang="en-US" sz="1600" dirty="0"/>
          </a:p>
        </p:txBody>
      </p:sp>
      <p:sp>
        <p:nvSpPr>
          <p:cNvPr id="33" name="Shape 24"/>
          <p:cNvSpPr/>
          <p:nvPr/>
        </p:nvSpPr>
        <p:spPr>
          <a:xfrm>
            <a:off x="914400"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4" name="Image 6" descr="preencoded.png">    </p:cNvPr>
          <p:cNvPicPr>
            <a:picLocks noChangeAspect="1"/>
          </p:cNvPicPr>
          <p:nvPr/>
        </p:nvPicPr>
        <p:blipFill>
          <a:blip r:embed="rId8"/>
          <a:stretch>
            <a:fillRect/>
          </a:stretch>
        </p:blipFill>
        <p:spPr>
          <a:xfrm>
            <a:off x="914400" y="8321040"/>
            <a:ext cx="1601216" cy="640080"/>
          </a:xfrm>
          <a:prstGeom prst="rect">
            <a:avLst/>
          </a:prstGeom>
        </p:spPr>
      </p:pic>
      <p:sp>
        <p:nvSpPr>
          <p:cNvPr id="35" name="Text 25"/>
          <p:cNvSpPr/>
          <p:nvPr/>
        </p:nvSpPr>
        <p:spPr>
          <a:xfrm>
            <a:off x="1042416"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253E78"/>
                </a:solidFill>
                <a:latin typeface="Poppins" pitchFamily="34" charset="0"/>
                <a:ea typeface="Poppins" pitchFamily="34" charset="-122"/>
                <a:cs typeface="Poppins" pitchFamily="34" charset="-120"/>
              </a:rPr>
              <a:t>SRS or Source Code</a:t>
            </a:r>
            <a:endParaRPr lang="en-US" sz="1200" dirty="0"/>
          </a:p>
        </p:txBody>
      </p:sp>
      <p:sp>
        <p:nvSpPr>
          <p:cNvPr id="36" name="Shape 26"/>
          <p:cNvSpPr/>
          <p:nvPr/>
        </p:nvSpPr>
        <p:spPr>
          <a:xfrm>
            <a:off x="2538476" y="8641080"/>
            <a:ext cx="210312" cy="0"/>
          </a:xfrm>
          <a:prstGeom prst="line">
            <a:avLst/>
          </a:prstGeom>
          <a:noFill/>
          <a:ln w="20320">
            <a:solidFill>
              <a:srgbClr val="7135CE"/>
            </a:solidFill>
            <a:prstDash val="solid"/>
            <a:tailEnd type="triangle"/>
          </a:ln>
        </p:spPr>
      </p:sp>
      <p:sp>
        <p:nvSpPr>
          <p:cNvPr id="37" name="Shape 27"/>
          <p:cNvSpPr/>
          <p:nvPr/>
        </p:nvSpPr>
        <p:spPr>
          <a:xfrm>
            <a:off x="2771648"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38" name="Image 7" descr="preencoded.png">    </p:cNvPr>
          <p:cNvPicPr>
            <a:picLocks noChangeAspect="1"/>
          </p:cNvPicPr>
          <p:nvPr/>
        </p:nvPicPr>
        <p:blipFill>
          <a:blip r:embed="rId9"/>
          <a:stretch>
            <a:fillRect/>
          </a:stretch>
        </p:blipFill>
        <p:spPr>
          <a:xfrm>
            <a:off x="2771648" y="8321040"/>
            <a:ext cx="1601216" cy="640080"/>
          </a:xfrm>
          <a:prstGeom prst="rect">
            <a:avLst/>
          </a:prstGeom>
        </p:spPr>
      </p:pic>
      <p:sp>
        <p:nvSpPr>
          <p:cNvPr id="39" name="Text 28"/>
          <p:cNvSpPr/>
          <p:nvPr/>
        </p:nvSpPr>
        <p:spPr>
          <a:xfrm>
            <a:off x="2899664"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7135CE"/>
                </a:solidFill>
                <a:latin typeface="Poppins" pitchFamily="34" charset="0"/>
                <a:ea typeface="Poppins" pitchFamily="34" charset="-122"/>
                <a:cs typeface="Poppins" pitchFamily="34" charset="-120"/>
              </a:rPr>
              <a:t>Process Automation</a:t>
            </a:r>
            <a:endParaRPr lang="en-US" sz="1200" dirty="0"/>
          </a:p>
        </p:txBody>
      </p:sp>
      <p:sp>
        <p:nvSpPr>
          <p:cNvPr id="40" name="Shape 29"/>
          <p:cNvSpPr/>
          <p:nvPr/>
        </p:nvSpPr>
        <p:spPr>
          <a:xfrm>
            <a:off x="4395724" y="8641080"/>
            <a:ext cx="210312" cy="0"/>
          </a:xfrm>
          <a:prstGeom prst="line">
            <a:avLst/>
          </a:prstGeom>
          <a:noFill/>
          <a:ln w="20320">
            <a:solidFill>
              <a:srgbClr val="7135CE"/>
            </a:solidFill>
            <a:prstDash val="solid"/>
            <a:tailEnd type="triangle"/>
          </a:ln>
        </p:spPr>
      </p:sp>
      <p:sp>
        <p:nvSpPr>
          <p:cNvPr id="41" name="Shape 30"/>
          <p:cNvSpPr/>
          <p:nvPr/>
        </p:nvSpPr>
        <p:spPr>
          <a:xfrm>
            <a:off x="4628896"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2" name="Image 8" descr="preencoded.png">    </p:cNvPr>
          <p:cNvPicPr>
            <a:picLocks noChangeAspect="1"/>
          </p:cNvPicPr>
          <p:nvPr/>
        </p:nvPicPr>
        <p:blipFill>
          <a:blip r:embed="rId10"/>
          <a:stretch>
            <a:fillRect/>
          </a:stretch>
        </p:blipFill>
        <p:spPr>
          <a:xfrm>
            <a:off x="4628896" y="8321040"/>
            <a:ext cx="1601216" cy="640080"/>
          </a:xfrm>
          <a:prstGeom prst="rect">
            <a:avLst/>
          </a:prstGeom>
        </p:spPr>
      </p:pic>
      <p:sp>
        <p:nvSpPr>
          <p:cNvPr id="43" name="Text 31"/>
          <p:cNvSpPr/>
          <p:nvPr/>
        </p:nvSpPr>
        <p:spPr>
          <a:xfrm>
            <a:off x="4756912"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253E78"/>
                </a:solidFill>
                <a:latin typeface="Poppins" pitchFamily="34" charset="0"/>
                <a:ea typeface="Poppins" pitchFamily="34" charset="-122"/>
                <a:cs typeface="Poppins" pitchFamily="34" charset="-120"/>
              </a:rPr>
              <a:t>Manual Scenarios</a:t>
            </a:r>
            <a:endParaRPr lang="en-US" sz="1200" dirty="0"/>
          </a:p>
        </p:txBody>
      </p:sp>
      <p:sp>
        <p:nvSpPr>
          <p:cNvPr id="44" name="Shape 32"/>
          <p:cNvSpPr/>
          <p:nvPr/>
        </p:nvSpPr>
        <p:spPr>
          <a:xfrm>
            <a:off x="6252972" y="8641080"/>
            <a:ext cx="210312" cy="0"/>
          </a:xfrm>
          <a:prstGeom prst="line">
            <a:avLst/>
          </a:prstGeom>
          <a:noFill/>
          <a:ln w="20320">
            <a:solidFill>
              <a:srgbClr val="7135CE"/>
            </a:solidFill>
            <a:prstDash val="solid"/>
            <a:tailEnd type="triangle"/>
          </a:ln>
        </p:spPr>
      </p:sp>
      <p:sp>
        <p:nvSpPr>
          <p:cNvPr id="45" name="Shape 33"/>
          <p:cNvSpPr/>
          <p:nvPr/>
        </p:nvSpPr>
        <p:spPr>
          <a:xfrm>
            <a:off x="6486144"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46" name="Image 9" descr="preencoded.png">    </p:cNvPr>
          <p:cNvPicPr>
            <a:picLocks noChangeAspect="1"/>
          </p:cNvPicPr>
          <p:nvPr/>
        </p:nvPicPr>
        <p:blipFill>
          <a:blip r:embed="rId11"/>
          <a:stretch>
            <a:fillRect/>
          </a:stretch>
        </p:blipFill>
        <p:spPr>
          <a:xfrm>
            <a:off x="6486144" y="8321040"/>
            <a:ext cx="1601216" cy="640080"/>
          </a:xfrm>
          <a:prstGeom prst="rect">
            <a:avLst/>
          </a:prstGeom>
        </p:spPr>
      </p:pic>
      <p:sp>
        <p:nvSpPr>
          <p:cNvPr id="47" name="Text 34"/>
          <p:cNvSpPr/>
          <p:nvPr/>
        </p:nvSpPr>
        <p:spPr>
          <a:xfrm>
            <a:off x="6614160"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7135CE"/>
                </a:solidFill>
                <a:latin typeface="Poppins" pitchFamily="34" charset="0"/>
                <a:ea typeface="Poppins" pitchFamily="34" charset="-122"/>
                <a:cs typeface="Poppins" pitchFamily="34" charset="-120"/>
              </a:rPr>
              <a:t>Test Automation</a:t>
            </a:r>
            <a:endParaRPr lang="en-US" sz="1200" dirty="0"/>
          </a:p>
        </p:txBody>
      </p:sp>
      <p:sp>
        <p:nvSpPr>
          <p:cNvPr id="48" name="Shape 35"/>
          <p:cNvSpPr/>
          <p:nvPr/>
        </p:nvSpPr>
        <p:spPr>
          <a:xfrm>
            <a:off x="8110220" y="8641080"/>
            <a:ext cx="210312" cy="0"/>
          </a:xfrm>
          <a:prstGeom prst="line">
            <a:avLst/>
          </a:prstGeom>
          <a:noFill/>
          <a:ln w="20320">
            <a:solidFill>
              <a:srgbClr val="7135CE"/>
            </a:solidFill>
            <a:prstDash val="solid"/>
            <a:tailEnd type="triangle"/>
          </a:ln>
        </p:spPr>
      </p:sp>
      <p:sp>
        <p:nvSpPr>
          <p:cNvPr id="49" name="Shape 36"/>
          <p:cNvSpPr/>
          <p:nvPr/>
        </p:nvSpPr>
        <p:spPr>
          <a:xfrm>
            <a:off x="8343392"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0" name="Image 10" descr="preencoded.png">    </p:cNvPr>
          <p:cNvPicPr>
            <a:picLocks noChangeAspect="1"/>
          </p:cNvPicPr>
          <p:nvPr/>
        </p:nvPicPr>
        <p:blipFill>
          <a:blip r:embed="rId12"/>
          <a:stretch>
            <a:fillRect/>
          </a:stretch>
        </p:blipFill>
        <p:spPr>
          <a:xfrm>
            <a:off x="8343392" y="8321040"/>
            <a:ext cx="1601216" cy="640080"/>
          </a:xfrm>
          <a:prstGeom prst="rect">
            <a:avLst/>
          </a:prstGeom>
        </p:spPr>
      </p:pic>
      <p:sp>
        <p:nvSpPr>
          <p:cNvPr id="51" name="Text 37"/>
          <p:cNvSpPr/>
          <p:nvPr/>
        </p:nvSpPr>
        <p:spPr>
          <a:xfrm>
            <a:off x="8471408"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253E78"/>
                </a:solidFill>
                <a:latin typeface="Poppins" pitchFamily="34" charset="0"/>
                <a:ea typeface="Poppins" pitchFamily="34" charset="-122"/>
                <a:cs typeface="Poppins" pitchFamily="34" charset="-120"/>
              </a:rPr>
              <a:t>CI Execution</a:t>
            </a:r>
            <a:endParaRPr lang="en-US" sz="1200" dirty="0"/>
          </a:p>
        </p:txBody>
      </p:sp>
      <p:sp>
        <p:nvSpPr>
          <p:cNvPr id="52" name="Shape 38"/>
          <p:cNvSpPr/>
          <p:nvPr/>
        </p:nvSpPr>
        <p:spPr>
          <a:xfrm>
            <a:off x="9967468" y="8641080"/>
            <a:ext cx="210312" cy="0"/>
          </a:xfrm>
          <a:prstGeom prst="line">
            <a:avLst/>
          </a:prstGeom>
          <a:noFill/>
          <a:ln w="20320">
            <a:solidFill>
              <a:srgbClr val="7135CE"/>
            </a:solidFill>
            <a:prstDash val="solid"/>
            <a:tailEnd type="triangle"/>
          </a:ln>
        </p:spPr>
      </p:sp>
      <p:sp>
        <p:nvSpPr>
          <p:cNvPr id="53" name="Shape 39"/>
          <p:cNvSpPr/>
          <p:nvPr/>
        </p:nvSpPr>
        <p:spPr>
          <a:xfrm>
            <a:off x="10200640"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4" name="Image 11" descr="preencoded.png">    </p:cNvPr>
          <p:cNvPicPr>
            <a:picLocks noChangeAspect="1"/>
          </p:cNvPicPr>
          <p:nvPr/>
        </p:nvPicPr>
        <p:blipFill>
          <a:blip r:embed="rId13"/>
          <a:stretch>
            <a:fillRect/>
          </a:stretch>
        </p:blipFill>
        <p:spPr>
          <a:xfrm>
            <a:off x="10200640" y="8321040"/>
            <a:ext cx="1601216" cy="640080"/>
          </a:xfrm>
          <a:prstGeom prst="rect">
            <a:avLst/>
          </a:prstGeom>
        </p:spPr>
      </p:pic>
      <p:sp>
        <p:nvSpPr>
          <p:cNvPr id="55" name="Text 40"/>
          <p:cNvSpPr/>
          <p:nvPr/>
        </p:nvSpPr>
        <p:spPr>
          <a:xfrm>
            <a:off x="10328656"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7135CE"/>
                </a:solidFill>
                <a:latin typeface="Poppins" pitchFamily="34" charset="0"/>
                <a:ea typeface="Poppins" pitchFamily="34" charset="-122"/>
                <a:cs typeface="Poppins" pitchFamily="34" charset="-120"/>
              </a:rPr>
              <a:t>Consolidated Results</a:t>
            </a:r>
            <a:endParaRPr lang="en-US" sz="1200" dirty="0"/>
          </a:p>
        </p:txBody>
      </p:sp>
      <p:sp>
        <p:nvSpPr>
          <p:cNvPr id="56" name="Shape 41"/>
          <p:cNvSpPr/>
          <p:nvPr/>
        </p:nvSpPr>
        <p:spPr>
          <a:xfrm>
            <a:off x="11824716" y="8641080"/>
            <a:ext cx="210312" cy="0"/>
          </a:xfrm>
          <a:prstGeom prst="line">
            <a:avLst/>
          </a:prstGeom>
          <a:noFill/>
          <a:ln w="20320">
            <a:solidFill>
              <a:srgbClr val="7135CE"/>
            </a:solidFill>
            <a:prstDash val="solid"/>
            <a:tailEnd type="triangle"/>
          </a:ln>
        </p:spPr>
      </p:sp>
      <p:sp>
        <p:nvSpPr>
          <p:cNvPr id="57" name="Shape 42"/>
          <p:cNvSpPr/>
          <p:nvPr/>
        </p:nvSpPr>
        <p:spPr>
          <a:xfrm>
            <a:off x="12057888"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58" name="Image 12" descr="preencoded.png">    </p:cNvPr>
          <p:cNvPicPr>
            <a:picLocks noChangeAspect="1"/>
          </p:cNvPicPr>
          <p:nvPr/>
        </p:nvPicPr>
        <p:blipFill>
          <a:blip r:embed="rId14"/>
          <a:stretch>
            <a:fillRect/>
          </a:stretch>
        </p:blipFill>
        <p:spPr>
          <a:xfrm>
            <a:off x="12057888" y="8321040"/>
            <a:ext cx="1601216" cy="640080"/>
          </a:xfrm>
          <a:prstGeom prst="rect">
            <a:avLst/>
          </a:prstGeom>
        </p:spPr>
      </p:pic>
      <p:sp>
        <p:nvSpPr>
          <p:cNvPr id="59" name="Text 43"/>
          <p:cNvSpPr/>
          <p:nvPr/>
        </p:nvSpPr>
        <p:spPr>
          <a:xfrm>
            <a:off x="12185904"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253E78"/>
                </a:solidFill>
                <a:latin typeface="Poppins" pitchFamily="34" charset="0"/>
                <a:ea typeface="Poppins" pitchFamily="34" charset="-122"/>
                <a:cs typeface="Poppins" pitchFamily="34" charset="-120"/>
              </a:rPr>
              <a:t>CD</a:t>
            </a:r>
            <a:endParaRPr lang="en-US" sz="1200" dirty="0"/>
          </a:p>
        </p:txBody>
      </p:sp>
      <p:sp>
        <p:nvSpPr>
          <p:cNvPr id="60" name="Shape 44"/>
          <p:cNvSpPr/>
          <p:nvPr/>
        </p:nvSpPr>
        <p:spPr>
          <a:xfrm>
            <a:off x="13681964" y="8641080"/>
            <a:ext cx="210312" cy="0"/>
          </a:xfrm>
          <a:prstGeom prst="line">
            <a:avLst/>
          </a:prstGeom>
          <a:noFill/>
          <a:ln w="20320">
            <a:solidFill>
              <a:srgbClr val="7135CE"/>
            </a:solidFill>
            <a:prstDash val="solid"/>
            <a:tailEnd type="triangle"/>
          </a:ln>
        </p:spPr>
      </p:sp>
      <p:sp>
        <p:nvSpPr>
          <p:cNvPr id="61" name="Shape 45"/>
          <p:cNvSpPr/>
          <p:nvPr/>
        </p:nvSpPr>
        <p:spPr>
          <a:xfrm>
            <a:off x="13915136"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2" name="Image 13" descr="preencoded.png">    </p:cNvPr>
          <p:cNvPicPr>
            <a:picLocks noChangeAspect="1"/>
          </p:cNvPicPr>
          <p:nvPr/>
        </p:nvPicPr>
        <p:blipFill>
          <a:blip r:embed="rId15"/>
          <a:stretch>
            <a:fillRect/>
          </a:stretch>
        </p:blipFill>
        <p:spPr>
          <a:xfrm>
            <a:off x="13915136" y="8321040"/>
            <a:ext cx="1601216" cy="640080"/>
          </a:xfrm>
          <a:prstGeom prst="rect">
            <a:avLst/>
          </a:prstGeom>
        </p:spPr>
      </p:pic>
      <p:sp>
        <p:nvSpPr>
          <p:cNvPr id="63" name="Text 46"/>
          <p:cNvSpPr/>
          <p:nvPr/>
        </p:nvSpPr>
        <p:spPr>
          <a:xfrm>
            <a:off x="14043152"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7135CE"/>
                </a:solidFill>
                <a:latin typeface="Poppins" pitchFamily="34" charset="0"/>
                <a:ea typeface="Poppins" pitchFamily="34" charset="-122"/>
                <a:cs typeface="Poppins" pitchFamily="34" charset="-120"/>
              </a:rPr>
              <a:t>RTM</a:t>
            </a:r>
            <a:endParaRPr lang="en-US" sz="1200" dirty="0"/>
          </a:p>
        </p:txBody>
      </p:sp>
      <p:sp>
        <p:nvSpPr>
          <p:cNvPr id="64" name="Shape 47"/>
          <p:cNvSpPr/>
          <p:nvPr/>
        </p:nvSpPr>
        <p:spPr>
          <a:xfrm>
            <a:off x="15539212" y="8641080"/>
            <a:ext cx="210312" cy="0"/>
          </a:xfrm>
          <a:prstGeom prst="line">
            <a:avLst/>
          </a:prstGeom>
          <a:noFill/>
          <a:ln w="20320">
            <a:solidFill>
              <a:srgbClr val="7135CE"/>
            </a:solidFill>
            <a:prstDash val="solid"/>
            <a:tailEnd type="triangle"/>
          </a:ln>
        </p:spPr>
      </p:sp>
      <p:sp>
        <p:nvSpPr>
          <p:cNvPr id="65" name="Shape 48"/>
          <p:cNvSpPr/>
          <p:nvPr/>
        </p:nvSpPr>
        <p:spPr>
          <a:xfrm>
            <a:off x="15772384" y="8321040"/>
            <a:ext cx="1601216" cy="640080"/>
          </a:xfrm>
          <a:prstGeom prst="roundRect">
            <a:avLst>
              <a:gd name="adj" fmla="val 17143"/>
            </a:avLst>
          </a:prstGeom>
          <a:solidFill>
            <a:srgbClr val="FFFFFF">
              <a:alpha val="22000"/>
            </a:srgbClr>
          </a:solidFill>
          <a:ln w="12700">
            <a:solidFill>
              <a:srgbClr val="FFFFFF">
                <a:alpha val="62000"/>
              </a:srgbClr>
            </a:solidFill>
            <a:prstDash val="solid"/>
          </a:ln>
          <a:effectLst>
            <a:outerShdw sx="100000" sy="100000" kx="0" ky="0" algn="bl" rotWithShape="0" blurRad="177800" dist="38100" dir="5400000">
              <a:srgbClr val="7135CE">
                <a:alpha val="13000"/>
              </a:srgbClr>
            </a:outerShdw>
          </a:effectLst>
        </p:spPr>
      </p:sp>
      <p:pic>
        <p:nvPicPr>
          <p:cNvPr id="66" name="Image 14" descr="preencoded.png">    </p:cNvPr>
          <p:cNvPicPr>
            <a:picLocks noChangeAspect="1"/>
          </p:cNvPicPr>
          <p:nvPr/>
        </p:nvPicPr>
        <p:blipFill>
          <a:blip r:embed="rId16"/>
          <a:stretch>
            <a:fillRect/>
          </a:stretch>
        </p:blipFill>
        <p:spPr>
          <a:xfrm>
            <a:off x="15772384" y="8321040"/>
            <a:ext cx="1601216" cy="640080"/>
          </a:xfrm>
          <a:prstGeom prst="rect">
            <a:avLst/>
          </a:prstGeom>
        </p:spPr>
      </p:pic>
      <p:sp>
        <p:nvSpPr>
          <p:cNvPr id="67" name="Text 49"/>
          <p:cNvSpPr/>
          <p:nvPr/>
        </p:nvSpPr>
        <p:spPr>
          <a:xfrm>
            <a:off x="15900400" y="8412480"/>
            <a:ext cx="1345184" cy="457200"/>
          </a:xfrm>
          <a:prstGeom prst="rect">
            <a:avLst/>
          </a:prstGeom>
          <a:noFill/>
          <a:ln/>
        </p:spPr>
        <p:txBody>
          <a:bodyPr wrap="square" lIns="0" tIns="0" rIns="0" bIns="0" rtlCol="0" anchor="ctr">
            <a:normAutofit/>
          </a:bodyPr>
          <a:lstStyle/>
          <a:p>
            <a:pPr algn="ctr" indent="0" marL="0">
              <a:buNone/>
            </a:pPr>
            <a:r>
              <a:rPr lang="en-US" sz="1200" b="1" dirty="0">
                <a:solidFill>
                  <a:srgbClr val="253E78"/>
                </a:solidFill>
                <a:latin typeface="Poppins" pitchFamily="34" charset="0"/>
                <a:ea typeface="Poppins" pitchFamily="34" charset="-122"/>
                <a:cs typeface="Poppins" pitchFamily="34" charset="-120"/>
              </a:rPr>
              <a:t>Documentation</a:t>
            </a:r>
            <a:endParaRPr lang="en-US" sz="1200" dirty="0"/>
          </a:p>
        </p:txBody>
      </p:sp>
      <p:sp>
        <p:nvSpPr>
          <p:cNvPr id="68" name="Text 50"/>
          <p:cNvSpPr/>
          <p:nvPr/>
        </p:nvSpPr>
        <p:spPr>
          <a:xfrm>
            <a:off x="1097280" y="9162288"/>
            <a:ext cx="16093440" cy="384048"/>
          </a:xfrm>
          <a:prstGeom prst="rect">
            <a:avLst/>
          </a:prstGeom>
          <a:noFill/>
          <a:ln/>
        </p:spPr>
        <p:txBody>
          <a:bodyPr wrap="square" lIns="0" tIns="0" rIns="0" bIns="0" rtlCol="0" anchor="ctr">
            <a:normAutofit/>
          </a:bodyPr>
          <a:lstStyle/>
          <a:p>
            <a:pPr algn="ctr" indent="0" marL="0">
              <a:buNone/>
            </a:pPr>
            <a:r>
              <a:rPr lang="en-US" sz="1700" b="1" dirty="0">
                <a:solidFill>
                  <a:srgbClr val="2563EB"/>
                </a:solidFill>
                <a:latin typeface="Poppins" pitchFamily="34" charset="0"/>
                <a:ea typeface="Poppins" pitchFamily="34" charset="-122"/>
                <a:cs typeface="Poppins" pitchFamily="34" charset="-120"/>
              </a:rPr>
              <a:t>One connected strategy: process automation, testing, reporting, CI/CD, traceability and standardized documentation.</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CAIR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Responsible AI Intelligence-Driven Testing Strategy and Approach</dc:title>
  <dc:subject>IV and V Project</dc:subject>
  <dc:creator>CAIR</dc:creator>
  <cp:lastModifiedBy>CAIR</cp:lastModifiedBy>
  <cp:revision>1</cp:revision>
  <dcterms:created xsi:type="dcterms:W3CDTF">2026-10-08T13:49:42Z</dcterms:created>
  <dcterms:modified xsi:type="dcterms:W3CDTF">2026-10-08T13:49:42Z</dcterms:modified>
</cp:coreProperties>
</file>